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3" r:id="rId4"/>
  </p:sldMasterIdLst>
  <p:notesMasterIdLst>
    <p:notesMasterId r:id="rId46"/>
  </p:notesMasterIdLst>
  <p:handoutMasterIdLst>
    <p:handoutMasterId r:id="rId47"/>
  </p:handoutMasterIdLst>
  <p:sldIdLst>
    <p:sldId id="578" r:id="rId5"/>
    <p:sldId id="579" r:id="rId6"/>
    <p:sldId id="559" r:id="rId7"/>
    <p:sldId id="494" r:id="rId8"/>
    <p:sldId id="560" r:id="rId9"/>
    <p:sldId id="489" r:id="rId10"/>
    <p:sldId id="582" r:id="rId11"/>
    <p:sldId id="574" r:id="rId12"/>
    <p:sldId id="581" r:id="rId13"/>
    <p:sldId id="516" r:id="rId14"/>
    <p:sldId id="555" r:id="rId15"/>
    <p:sldId id="584" r:id="rId16"/>
    <p:sldId id="585" r:id="rId17"/>
    <p:sldId id="586" r:id="rId18"/>
    <p:sldId id="587" r:id="rId19"/>
    <p:sldId id="598" r:id="rId20"/>
    <p:sldId id="588" r:id="rId21"/>
    <p:sldId id="599" r:id="rId22"/>
    <p:sldId id="590" r:id="rId23"/>
    <p:sldId id="591" r:id="rId24"/>
    <p:sldId id="592" r:id="rId25"/>
    <p:sldId id="596" r:id="rId26"/>
    <p:sldId id="597" r:id="rId27"/>
    <p:sldId id="565" r:id="rId28"/>
    <p:sldId id="541" r:id="rId29"/>
    <p:sldId id="542" r:id="rId30"/>
    <p:sldId id="449" r:id="rId31"/>
    <p:sldId id="492" r:id="rId32"/>
    <p:sldId id="602" r:id="rId33"/>
    <p:sldId id="573" r:id="rId34"/>
    <p:sldId id="605" r:id="rId35"/>
    <p:sldId id="603" r:id="rId36"/>
    <p:sldId id="604" r:id="rId37"/>
    <p:sldId id="547" r:id="rId38"/>
    <p:sldId id="580" r:id="rId39"/>
    <p:sldId id="549" r:id="rId40"/>
    <p:sldId id="551" r:id="rId41"/>
    <p:sldId id="552" r:id="rId42"/>
    <p:sldId id="600" r:id="rId43"/>
    <p:sldId id="607" r:id="rId44"/>
    <p:sldId id="606" r:id="rId45"/>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99"/>
            <p14:sldId id="590"/>
            <p14:sldId id="591"/>
            <p14:sldId id="592"/>
            <p14:sldId id="596"/>
            <p14:sldId id="597"/>
          </p14:sldIdLst>
        </p14:section>
        <p14:section name="Disks and Images" id="{5100A5C3-809E-4170-9815-AC89F71C75D7}">
          <p14:sldIdLst>
            <p14:sldId id="565"/>
            <p14:sldId id="541"/>
            <p14:sldId id="542"/>
            <p14:sldId id="449"/>
            <p14:sldId id="492"/>
            <p14:sldId id="602"/>
            <p14:sldId id="573"/>
            <p14:sldId id="605"/>
            <p14:sldId id="603"/>
            <p14:sldId id="604"/>
          </p14:sldIdLst>
        </p14:section>
        <p14:section name="Managing VMs" id="{D78A26D1-ED47-4B05-9C0C-1D1D7103D896}">
          <p14:sldIdLst>
            <p14:sldId id="547"/>
            <p14:sldId id="580"/>
            <p14:sldId id="549"/>
            <p14:sldId id="551"/>
            <p14:sldId id="552"/>
            <p14:sldId id="600"/>
            <p14:sldId id="607"/>
            <p14:sldId id="60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C8C"/>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9" autoAdjust="0"/>
    <p:restoredTop sz="72334" autoAdjust="0"/>
  </p:normalViewPr>
  <p:slideViewPr>
    <p:cSldViewPr snapToGrid="0" snapToObjects="1">
      <p:cViewPr varScale="1">
        <p:scale>
          <a:sx n="66" d="100"/>
          <a:sy n="66" d="100"/>
        </p:scale>
        <p:origin x="1110" y="78"/>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5702"/>
    </p:cViewPr>
  </p:sorterViewPr>
  <p:notesViewPr>
    <p:cSldViewPr snapToGrid="0" snapToObjects="1">
      <p:cViewPr varScale="1">
        <p:scale>
          <a:sx n="64" d="100"/>
          <a:sy n="64" d="100"/>
        </p:scale>
        <p:origin x="3110" y="7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3D80783B-66B5-4C16-846F-6C1D480C3F04}" type="datetimeFigureOut">
              <a:rPr lang="en-US" smtClean="0"/>
              <a:t>10/3/2013</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3B6C88C4-91E4-4B51-82E9-66D44B075A55}" type="slidenum">
              <a:rPr lang="en-US" smtClean="0"/>
              <a:t>‹#›</a:t>
            </a:fld>
            <a:endParaRPr lang="en-US"/>
          </a:p>
        </p:txBody>
      </p:sp>
    </p:spTree>
    <p:extLst>
      <p:ext uri="{BB962C8B-B14F-4D97-AF65-F5344CB8AC3E}">
        <p14:creationId xmlns:p14="http://schemas.microsoft.com/office/powerpoint/2010/main" val="2808565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10/3/2013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a:t>
            </a:fld>
            <a:endParaRPr lang="en-US" dirty="0"/>
          </a:p>
        </p:txBody>
      </p:sp>
    </p:spTree>
    <p:extLst>
      <p:ext uri="{BB962C8B-B14F-4D97-AF65-F5344CB8AC3E}">
        <p14:creationId xmlns:p14="http://schemas.microsoft.com/office/powerpoint/2010/main" val="312911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419443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a:t>
            </a:r>
            <a:r>
              <a:rPr lang="en-US" dirty="0" err="1" smtClean="0"/>
              <a:t>LoadBalancingAvailability</a:t>
            </a:r>
            <a:endParaRPr lang="en-US" dirty="0" smtClean="0"/>
          </a:p>
          <a:p>
            <a:pPr lvl="0"/>
            <a:endParaRPr lang="en-US" dirty="0" smtClean="0"/>
          </a:p>
          <a:p>
            <a:pPr lvl="0"/>
            <a:r>
              <a:rPr lang="en-US" dirty="0" smtClean="0"/>
              <a:t>This demo can take a very long time to complete. To speed things up</a:t>
            </a:r>
            <a:r>
              <a:rPr lang="en-US" baseline="0" dirty="0" smtClean="0"/>
              <a:t> complete steps 1-8 and15-17 prior to the actual </a:t>
            </a:r>
            <a:r>
              <a:rPr lang="en-US" baseline="0" smtClean="0"/>
              <a:t>demo.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37420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317706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240090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3562188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1.xml.rels><?xml version="1.0" encoding="UTF-8" standalone="yes"?>
<Relationships xmlns="http://schemas.openxmlformats.org/package/2006/relationships"><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2.xml.rels><?xml version="1.0" encoding="UTF-8" standalone="yes"?>
<Relationships xmlns="http://schemas.openxmlformats.org/package/2006/relationships"><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3" Type="http://schemas.openxmlformats.org/officeDocument/2006/relationships/image" Target="../media/image6.png"/><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d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d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df"/></Relationships>
</file>

<file path=ppt/slideLayouts/_rels/slideLayout4.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5.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6.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8.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9.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5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Rectangle 15"/>
          <p:cNvSpPr/>
          <p:nvPr/>
        </p:nvSpPr>
        <p:spPr bwMode="gray">
          <a:xfrm>
            <a:off x="-1657" y="3872539"/>
            <a:ext cx="9737478" cy="220573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sp>
        <p:nvSpPr>
          <p:cNvPr id="17" name="Title 1"/>
          <p:cNvSpPr>
            <a:spLocks noGrp="1"/>
          </p:cNvSpPr>
          <p:nvPr>
            <p:ph type="title" hasCustomPrompt="1"/>
          </p:nvPr>
        </p:nvSpPr>
        <p:spPr bwMode="ltGray">
          <a:xfrm>
            <a:off x="428383" y="4758848"/>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ltGray">
          <a:xfrm>
            <a:off x="428384" y="4169753"/>
            <a:ext cx="8308458" cy="589095"/>
          </a:xfrm>
        </p:spPr>
        <p:txBody>
          <a:bodyPr tIns="107555" bIns="107555">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9" name="Picture 18" descr="Dev-Unleashed-logo-White.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9002" t="43683" r="16409" b="45008"/>
              <a:stretch>
                <a:fillRect/>
              </a:stretch>
            </p:blipFill>
          </mc:Choice>
          <mc:Fallback>
            <p:blipFill>
              <a:blip r:embed="rId4"/>
              <a:srcRect l="19002" t="43683" r="16409" b="45008"/>
              <a:stretch>
                <a:fillRect/>
              </a:stretch>
            </p:blipFill>
          </mc:Fallback>
        </mc:AlternateContent>
        <p:spPr>
          <a:xfrm>
            <a:off x="428383" y="2806700"/>
            <a:ext cx="3699117" cy="838200"/>
          </a:xfrm>
          <a:prstGeom prst="rect">
            <a:avLst/>
          </a:prstGeom>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8410553" y="4042753"/>
            <a:ext cx="1109395" cy="237744"/>
          </a:xfrm>
          <a:prstGeom prst="rect">
            <a:avLst/>
          </a:prstGeom>
        </p:spPr>
      </p:pic>
    </p:spTree>
    <p:extLst>
      <p:ext uri="{BB962C8B-B14F-4D97-AF65-F5344CB8AC3E}">
        <p14:creationId xmlns:p14="http://schemas.microsoft.com/office/powerpoint/2010/main" val="1374744677"/>
      </p:ext>
    </p:extLst>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Row">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xfrm>
            <a:off x="1492350" y="1727199"/>
            <a:ext cx="8680351" cy="1416049"/>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3" name="Rectangle 2"/>
          <p:cNvSpPr/>
          <p:nvPr/>
        </p:nvSpPr>
        <p:spPr>
          <a:xfrm>
            <a:off x="1371602" y="1714499"/>
            <a:ext cx="120749" cy="1416049"/>
          </a:xfrm>
          <a:prstGeom prst="rect">
            <a:avLst/>
          </a:prstGeom>
          <a:solidFill>
            <a:srgbClr val="FF6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23"/>
          <p:cNvSpPr>
            <a:spLocks noGrp="1"/>
          </p:cNvSpPr>
          <p:nvPr>
            <p:ph type="body" sz="quarter" idx="14"/>
          </p:nvPr>
        </p:nvSpPr>
        <p:spPr>
          <a:xfrm>
            <a:off x="1492351" y="3295649"/>
            <a:ext cx="8680349" cy="1428751"/>
          </a:xfr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dirty="0" smtClean="0">
                <a:solidFill>
                  <a:schemeClr val="tx1">
                    <a:lumMod val="75000"/>
                    <a:lumOff val="25000"/>
                  </a:schemeClr>
                </a:solidFill>
                <a:latin typeface="Segoe UI"/>
                <a:cs typeface="Segoe UI"/>
              </a:defRPr>
            </a:lvl1pPr>
          </a:lstStyle>
          <a:p>
            <a:pPr marL="0" lvl="0"/>
            <a:r>
              <a:rPr lang="en-US" smtClean="0"/>
              <a:t>Click to edit Master text styles</a:t>
            </a:r>
          </a:p>
        </p:txBody>
      </p:sp>
      <p:sp>
        <p:nvSpPr>
          <p:cNvPr id="26" name="Text Placeholder 23"/>
          <p:cNvSpPr>
            <a:spLocks noGrp="1"/>
          </p:cNvSpPr>
          <p:nvPr>
            <p:ph type="body" sz="quarter" idx="15"/>
          </p:nvPr>
        </p:nvSpPr>
        <p:spPr>
          <a:xfrm>
            <a:off x="1492351" y="4864099"/>
            <a:ext cx="8680349" cy="1320801"/>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0" name="Rectangle 9"/>
          <p:cNvSpPr/>
          <p:nvPr/>
        </p:nvSpPr>
        <p:spPr>
          <a:xfrm>
            <a:off x="1371602" y="3295649"/>
            <a:ext cx="120749" cy="14287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371602" y="4864099"/>
            <a:ext cx="120749" cy="13208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3" name="Rectangle 12"/>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4" name="Picture 13"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5" name="Picture 14"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932454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0" name="Rectangle 19"/>
          <p:cNvSpPr/>
          <p:nvPr/>
        </p:nvSpPr>
        <p:spPr>
          <a:xfrm>
            <a:off x="-278" y="2481701"/>
            <a:ext cx="12189104" cy="1898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40" name="Demo Logo"/>
          <p:cNvGrpSpPr/>
          <p:nvPr/>
        </p:nvGrpSpPr>
        <p:grpSpPr>
          <a:xfrm>
            <a:off x="1055846" y="2705861"/>
            <a:ext cx="1861947" cy="1490466"/>
            <a:chOff x="792091" y="1833531"/>
            <a:chExt cx="1396824" cy="1117850"/>
          </a:xfrm>
        </p:grpSpPr>
        <p:sp>
          <p:nvSpPr>
            <p:cNvPr id="18" name="Rounded Rectangle 29"/>
            <p:cNvSpPr/>
            <p:nvPr/>
          </p:nvSpPr>
          <p:spPr bwMode="black">
            <a:xfrm>
              <a:off x="1323039" y="1833531"/>
              <a:ext cx="334928" cy="682044"/>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1866"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792091" y="2512896"/>
              <a:ext cx="1396824" cy="438485"/>
            </a:xfrm>
            <a:prstGeom prst="rect">
              <a:avLst/>
            </a:prstGeom>
            <a:noFill/>
          </p:spPr>
          <p:txBody>
            <a:bodyPr wrap="square" rtlCol="0">
              <a:spAutoFit/>
            </a:bodyPr>
            <a:lstStyle/>
            <a:p>
              <a:pPr algn="ctr"/>
              <a:r>
                <a:rPr lang="en-US" sz="3199" dirty="0" smtClean="0">
                  <a:solidFill>
                    <a:schemeClr val="accent6"/>
                  </a:solidFill>
                </a:rPr>
                <a:t>DEMO</a:t>
              </a:r>
              <a:endParaRPr lang="en-US" sz="3199" dirty="0">
                <a:solidFill>
                  <a:schemeClr val="accent6"/>
                </a:solidFill>
              </a:endParaRPr>
            </a:p>
          </p:txBody>
        </p:sp>
      </p:grpSp>
      <p:grpSp>
        <p:nvGrpSpPr>
          <p:cNvPr id="31" name="Slate"/>
          <p:cNvGrpSpPr/>
          <p:nvPr/>
        </p:nvGrpSpPr>
        <p:grpSpPr>
          <a:xfrm>
            <a:off x="-1114" y="2226990"/>
            <a:ext cx="3864784" cy="2404023"/>
            <a:chOff x="3257078" y="1677353"/>
            <a:chExt cx="6940296" cy="4315968"/>
          </a:xfrm>
        </p:grpSpPr>
        <p:sp>
          <p:nvSpPr>
            <p:cNvPr id="32" name="Slate Frame"/>
            <p:cNvSpPr/>
            <p:nvPr/>
          </p:nvSpPr>
          <p:spPr>
            <a:xfrm>
              <a:off x="3257078" y="1677353"/>
              <a:ext cx="6940296" cy="4315968"/>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3" name="Slate Bezel"/>
            <p:cNvSpPr/>
            <p:nvPr/>
          </p:nvSpPr>
          <p:spPr>
            <a:xfrm>
              <a:off x="3279938" y="1700212"/>
              <a:ext cx="6893101" cy="4265641"/>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4" name="Camera Bezel"/>
            <p:cNvSpPr/>
            <p:nvPr/>
          </p:nvSpPr>
          <p:spPr>
            <a:xfrm>
              <a:off x="6668769" y="1840865"/>
              <a:ext cx="76201" cy="76200"/>
            </a:xfrm>
            <a:prstGeom prst="ellipse">
              <a:avLst/>
            </a:prstGeom>
            <a:solidFill>
              <a:srgbClr val="000000"/>
            </a:solidFill>
            <a:ln w="3175">
              <a:solidFill>
                <a:srgbClr val="5D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35" name="Lense"/>
            <p:cNvSpPr/>
            <p:nvPr/>
          </p:nvSpPr>
          <p:spPr>
            <a:xfrm>
              <a:off x="6684009" y="1856105"/>
              <a:ext cx="45720" cy="45720"/>
            </a:xfrm>
            <a:prstGeom prst="ellipse">
              <a:avLst/>
            </a:prstGeom>
            <a:gradFill flip="none" rotWithShape="1">
              <a:gsLst>
                <a:gs pos="0">
                  <a:schemeClr val="tx2">
                    <a:shade val="30000"/>
                    <a:satMod val="115000"/>
                    <a:lumMod val="0"/>
                  </a:schemeClr>
                </a:gs>
                <a:gs pos="77000">
                  <a:schemeClr val="tx2">
                    <a:shade val="100000"/>
                    <a:satMod val="115000"/>
                    <a:lumMod val="47000"/>
                  </a:schemeClr>
                </a:gs>
              </a:gsLst>
              <a:path path="circle">
                <a:fillToRect t="100000" r="100000"/>
              </a:path>
              <a:tileRect l="-100000" b="-100000"/>
            </a:gradFill>
            <a:ln w="3175">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36" name="Start Button"/>
            <p:cNvSpPr>
              <a:spLocks noChangeAspect="1"/>
            </p:cNvSpPr>
            <p:nvPr/>
          </p:nvSpPr>
          <p:spPr>
            <a:xfrm>
              <a:off x="6624972" y="5627029"/>
              <a:ext cx="201997" cy="202271"/>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dirty="0">
                <a:solidFill>
                  <a:schemeClr val="accent1"/>
                </a:solidFill>
              </a:endParaRPr>
            </a:p>
          </p:txBody>
        </p:sp>
        <p:sp>
          <p:nvSpPr>
            <p:cNvPr id="37" name="Screen Glare"/>
            <p:cNvSpPr/>
            <p:nvPr/>
          </p:nvSpPr>
          <p:spPr>
            <a:xfrm>
              <a:off x="3261532" y="1700211"/>
              <a:ext cx="6893102" cy="4265641"/>
            </a:xfrm>
            <a:custGeom>
              <a:avLst/>
              <a:gdLst>
                <a:gd name="connsiteX0" fmla="*/ 93974 w 6893101"/>
                <a:gd name="connsiteY0" fmla="*/ 0 h 4265641"/>
                <a:gd name="connsiteX1" fmla="*/ 6799131 w 6893101"/>
                <a:gd name="connsiteY1" fmla="*/ 0 h 4265641"/>
                <a:gd name="connsiteX2" fmla="*/ 6893101 w 6893101"/>
                <a:gd name="connsiteY2" fmla="*/ 93970 h 4265641"/>
                <a:gd name="connsiteX3" fmla="*/ 6893101 w 6893101"/>
                <a:gd name="connsiteY3" fmla="*/ 4171671 h 4265641"/>
                <a:gd name="connsiteX4" fmla="*/ 6799131 w 6893101"/>
                <a:gd name="connsiteY4" fmla="*/ 4265641 h 4265641"/>
                <a:gd name="connsiteX5" fmla="*/ 93974 w 6893101"/>
                <a:gd name="connsiteY5" fmla="*/ 4265641 h 4265641"/>
                <a:gd name="connsiteX6" fmla="*/ 0 w 6893101"/>
                <a:gd name="connsiteY6" fmla="*/ 4171671 h 4265641"/>
                <a:gd name="connsiteX7" fmla="*/ 0 w 6893101"/>
                <a:gd name="connsiteY7" fmla="*/ 93970 h 4265641"/>
                <a:gd name="connsiteX8" fmla="*/ 93974 w 6893101"/>
                <a:gd name="connsiteY8"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01" h="4265641">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gradFill>
              <a:gsLst>
                <a:gs pos="76000">
                  <a:srgbClr val="FFFFFF">
                    <a:alpha val="5000"/>
                  </a:srgbClr>
                </a:gs>
                <a:gs pos="61000">
                  <a:srgbClr val="FDFEFF">
                    <a:alpha val="5000"/>
                  </a:srgbClr>
                </a:gs>
                <a:gs pos="0">
                  <a:schemeClr val="accent1">
                    <a:lumMod val="5000"/>
                    <a:lumOff val="95000"/>
                    <a:alpha val="0"/>
                  </a:schemeClr>
                </a:gs>
                <a:gs pos="69000">
                  <a:schemeClr val="bg1">
                    <a:alpha val="20000"/>
                  </a:schemeClr>
                </a:gs>
                <a:gs pos="100000">
                  <a:schemeClr val="bg1">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pic>
        <p:nvPicPr>
          <p:cNvPr id="39" name="DevUnleashed Logo"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400" y="6421719"/>
            <a:ext cx="1495425" cy="297579"/>
          </a:xfrm>
          <a:prstGeom prst="rect">
            <a:avLst/>
          </a:prstGeom>
        </p:spPr>
      </p:pic>
      <p:sp>
        <p:nvSpPr>
          <p:cNvPr id="44" name="Title 1"/>
          <p:cNvSpPr>
            <a:spLocks noGrp="1"/>
          </p:cNvSpPr>
          <p:nvPr>
            <p:ph type="title" hasCustomPrompt="1"/>
          </p:nvPr>
        </p:nvSpPr>
        <p:spPr>
          <a:xfrm>
            <a:off x="3873919" y="2481701"/>
            <a:ext cx="8314906" cy="1898292"/>
          </a:xfrm>
        </p:spPr>
        <p:txBody>
          <a:bodyPr lIns="45720" tIns="45720" rIns="45720" bIns="45720" anchor="ctr" anchorCtr="0">
            <a:normAutofit/>
          </a:bodyPr>
          <a:lstStyle>
            <a:lvl1pPr algn="l">
              <a:defRPr sz="5865" spc="-151" baseline="0"/>
            </a:lvl1pPr>
          </a:lstStyle>
          <a:p>
            <a:r>
              <a:rPr lang="en-US" dirty="0" smtClean="0"/>
              <a:t>Click to edit title style</a:t>
            </a:r>
            <a:endParaRPr lang="en-US" dirty="0"/>
          </a:p>
        </p:txBody>
      </p:sp>
    </p:spTree>
    <p:extLst>
      <p:ext uri="{BB962C8B-B14F-4D97-AF65-F5344CB8AC3E}">
        <p14:creationId xmlns:p14="http://schemas.microsoft.com/office/powerpoint/2010/main" val="386174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Tree>
    <p:extLst>
      <p:ext uri="{BB962C8B-B14F-4D97-AF65-F5344CB8AC3E}">
        <p14:creationId xmlns:p14="http://schemas.microsoft.com/office/powerpoint/2010/main" val="17497141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4839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ray Bar with Logo">
    <p:spTree>
      <p:nvGrpSpPr>
        <p:cNvPr id="1" name=""/>
        <p:cNvGrpSpPr/>
        <p:nvPr/>
      </p:nvGrpSpPr>
      <p:grpSpPr>
        <a:xfrm>
          <a:off x="0" y="0"/>
          <a:ext cx="0" cy="0"/>
          <a:chOff x="0" y="0"/>
          <a:chExt cx="0" cy="0"/>
        </a:xfrm>
      </p:grpSpPr>
      <p:pic>
        <p:nvPicPr>
          <p:cNvPr id="2" name="Picture 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3" name="Rectangle 2"/>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4865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ar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12433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Bar with Logo">
    <p:spTree>
      <p:nvGrpSpPr>
        <p:cNvPr id="1" name=""/>
        <p:cNvGrpSpPr/>
        <p:nvPr/>
      </p:nvGrpSpPr>
      <p:grpSpPr>
        <a:xfrm>
          <a:off x="0" y="0"/>
          <a:ext cx="0" cy="0"/>
          <a:chOff x="0" y="0"/>
          <a:chExt cx="0" cy="0"/>
        </a:xfrm>
      </p:grpSpPr>
      <p:pic>
        <p:nvPicPr>
          <p:cNvPr id="2" name="Picture 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5" name="Rectangle 4"/>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6" name="Picture 5" descr="Orange-bracket.png"/>
          <p:cNvPicPr>
            <a:picLocks noChangeAspect="1"/>
          </p:cNvPicPr>
          <p:nvPr/>
        </p:nvPicPr>
        <p:blipFill>
          <a:blip r:embed="rId13"/>
          <a:stretch>
            <a:fillRect/>
          </a:stretch>
        </p:blipFill>
        <p:spPr>
          <a:xfrm>
            <a:off x="829552" y="463029"/>
            <a:ext cx="403414" cy="1053186"/>
          </a:xfrm>
          <a:prstGeom prst="rect">
            <a:avLst/>
          </a:prstGeom>
        </p:spPr>
      </p:pic>
      <p:sp>
        <p:nvSpPr>
          <p:cNvPr id="8" name="Title 7"/>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31228699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Bar no Logo">
    <p:spTree>
      <p:nvGrpSpPr>
        <p:cNvPr id="1" name=""/>
        <p:cNvGrpSpPr/>
        <p:nvPr/>
      </p:nvGrpSpPr>
      <p:grpSpPr>
        <a:xfrm>
          <a:off x="0" y="0"/>
          <a:ext cx="0" cy="0"/>
          <a:chOff x="0" y="0"/>
          <a:chExt cx="0" cy="0"/>
        </a:xfrm>
      </p:grpSpPr>
      <p:sp>
        <p:nvSpPr>
          <p:cNvPr id="5" name="Rectangle 4"/>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6" name="Picture 5" descr="Orange-bracket.png"/>
          <p:cNvPicPr>
            <a:picLocks noChangeAspect="1"/>
          </p:cNvPicPr>
          <p:nvPr/>
        </p:nvPicPr>
        <p:blipFill>
          <a:blip r:embed="rId2"/>
          <a:stretch>
            <a:fillRect/>
          </a:stretch>
        </p:blipFill>
        <p:spPr>
          <a:xfrm>
            <a:off x="829552" y="463029"/>
            <a:ext cx="403414" cy="1053186"/>
          </a:xfrm>
          <a:prstGeom prst="rect">
            <a:avLst/>
          </a:prstGeom>
        </p:spPr>
      </p:pic>
      <p:sp>
        <p:nvSpPr>
          <p:cNvPr id="8" name="Title 7"/>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12141579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Custom)">
    <p:bg>
      <p:bgRef idx="1001">
        <a:schemeClr val="bg2"/>
      </p:bgRef>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9601" y="2870200"/>
            <a:ext cx="6438900" cy="1143000"/>
          </a:xfrm>
          <a:prstGeom prst="rect">
            <a:avLst/>
          </a:prstGeom>
        </p:spPr>
        <p:txBody>
          <a:bodyPr vert="horz"/>
          <a:lstStyle>
            <a:lvl1pPr marL="107950" indent="6350">
              <a:defRPr sz="4800">
                <a:solidFill>
                  <a:srgbClr val="FFFFFF"/>
                </a:solidFill>
              </a:defRPr>
            </a:lvl1pPr>
          </a:lstStyle>
          <a:p>
            <a:r>
              <a:rPr lang="en-US" dirty="0" smtClean="0"/>
              <a:t>Thank you.</a:t>
            </a:r>
            <a:endParaRPr lang="en-US" dirty="0"/>
          </a:p>
        </p:txBody>
      </p:sp>
      <p:pic>
        <p:nvPicPr>
          <p:cNvPr id="4" name="Picture 3"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10286999" y="3292911"/>
            <a:ext cx="1495425" cy="297578"/>
          </a:xfrm>
          <a:prstGeom prst="rect">
            <a:avLst/>
          </a:prstGeom>
        </p:spPr>
      </p:pic>
      <p:pic>
        <p:nvPicPr>
          <p:cNvPr id="5" name="Picture 4" descr="Orange-bracket.png"/>
          <p:cNvPicPr>
            <a:picLocks noChangeAspect="1"/>
          </p:cNvPicPr>
          <p:nvPr/>
        </p:nvPicPr>
        <p:blipFill>
          <a:blip r:embed="rId4"/>
          <a:stretch>
            <a:fillRect/>
          </a:stretch>
        </p:blipFill>
        <p:spPr>
          <a:xfrm>
            <a:off x="371598" y="2705100"/>
            <a:ext cx="551647" cy="1440174"/>
          </a:xfrm>
          <a:prstGeom prst="rect">
            <a:avLst/>
          </a:prstGeom>
        </p:spPr>
      </p:pic>
    </p:spTree>
    <p:extLst>
      <p:ext uri="{BB962C8B-B14F-4D97-AF65-F5344CB8AC3E}">
        <p14:creationId xmlns:p14="http://schemas.microsoft.com/office/powerpoint/2010/main" val="9439016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4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Rectangle 13"/>
          <p:cNvSpPr/>
          <p:nvPr/>
        </p:nvSpPr>
        <p:spPr bwMode="gray">
          <a:xfrm>
            <a:off x="0" y="3872539"/>
            <a:ext cx="9737478" cy="2205736"/>
          </a:xfrm>
          <a:prstGeom prst="rect">
            <a:avLst/>
          </a:prstGeom>
          <a:solidFill>
            <a:schemeClr val="accent4">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sp>
        <p:nvSpPr>
          <p:cNvPr id="15" name="Title 1"/>
          <p:cNvSpPr>
            <a:spLocks noGrp="1"/>
          </p:cNvSpPr>
          <p:nvPr>
            <p:ph type="title" hasCustomPrompt="1"/>
          </p:nvPr>
        </p:nvSpPr>
        <p:spPr bwMode="ltGray">
          <a:xfrm>
            <a:off x="428383" y="4445000"/>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650051" y="495100"/>
            <a:ext cx="1109395" cy="237744"/>
          </a:xfrm>
          <a:prstGeom prst="rect">
            <a:avLst/>
          </a:prstGeom>
        </p:spPr>
      </p:pic>
      <p:pic>
        <p:nvPicPr>
          <p:cNvPr id="10" name="Picture 9" descr="Dev-Unleashed-logo-White.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rcRect l="19002" t="43683" r="16409" b="45008"/>
              <a:stretch>
                <a:fillRect/>
              </a:stretch>
            </p:blipFill>
          </mc:Choice>
          <mc:Fallback>
            <p:blipFill>
              <a:blip r:embed="rId5"/>
              <a:srcRect l="19002" t="43683" r="16409" b="45008"/>
              <a:stretch>
                <a:fillRect/>
              </a:stretch>
            </p:blipFill>
          </mc:Fallback>
        </mc:AlternateContent>
        <p:spPr>
          <a:xfrm>
            <a:off x="377583" y="164900"/>
            <a:ext cx="3699117" cy="838200"/>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2573378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MainTitle">
    <p:spTree>
      <p:nvGrpSpPr>
        <p:cNvPr id="1" name=""/>
        <p:cNvGrpSpPr/>
        <p:nvPr/>
      </p:nvGrpSpPr>
      <p:grpSpPr>
        <a:xfrm>
          <a:off x="0" y="0"/>
          <a:ext cx="0" cy="0"/>
          <a:chOff x="0" y="0"/>
          <a:chExt cx="0" cy="0"/>
        </a:xfrm>
      </p:grpSpPr>
      <p:sp>
        <p:nvSpPr>
          <p:cNvPr id="3" name="Title 1"/>
          <p:cNvSpPr txBox="1">
            <a:spLocks/>
          </p:cNvSpPr>
          <p:nvPr/>
        </p:nvSpPr>
        <p:spPr>
          <a:xfrm>
            <a:off x="1" y="-1"/>
            <a:ext cx="12188824" cy="6858001"/>
          </a:xfrm>
          <a:prstGeom prst="rect">
            <a:avLst/>
          </a:prstGeom>
          <a:solidFill>
            <a:schemeClr val="tx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274320" bIns="457200" numCol="1" spcCol="0" rtlCol="0" fromWordArt="0" anchor="b" anchorCtr="0" forceAA="0" compatLnSpc="1">
            <a:prstTxWarp prst="textNoShape">
              <a:avLst/>
            </a:prstTxWarp>
            <a:noAutofit/>
          </a:bodyPr>
          <a:lstStyle>
            <a:lvl1pPr algn="r" defTabSz="457200" rtl="0" eaLnBrk="1" latinLnBrk="0" hangingPunct="1">
              <a:spcBef>
                <a:spcPct val="0"/>
              </a:spcBef>
              <a:buNone/>
              <a:defRPr lang="en-US" sz="4800" kern="1200">
                <a:solidFill>
                  <a:schemeClr val="lt1"/>
                </a:solidFill>
                <a:latin typeface="Segoe UI Light"/>
                <a:ea typeface="+mn-ea"/>
                <a:cs typeface="Segoe UI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80000"/>
              </a:lnSpc>
            </a:pPr>
            <a:endParaRPr lang="en-US" dirty="0"/>
          </a:p>
        </p:txBody>
      </p:sp>
      <p:pic>
        <p:nvPicPr>
          <p:cNvPr id="11" name="Picture 10" descr="shutterstock_63419071.jpg"/>
          <p:cNvPicPr>
            <a:picLocks noChangeAspect="1"/>
          </p:cNvPicPr>
          <p:nvPr/>
        </p:nvPicPr>
        <p:blipFill>
          <a:blip r:embed="rId2"/>
          <a:srcRect r="4126"/>
          <a:stretch>
            <a:fillRect/>
          </a:stretch>
        </p:blipFill>
        <p:spPr>
          <a:xfrm>
            <a:off x="1028613" y="14148"/>
            <a:ext cx="10109287" cy="5946052"/>
          </a:xfrm>
          <a:prstGeom prst="rect">
            <a:avLst/>
          </a:prstGeom>
        </p:spPr>
      </p:pic>
      <p:sp>
        <p:nvSpPr>
          <p:cNvPr id="15" name="Rectangle 14"/>
          <p:cNvSpPr/>
          <p:nvPr/>
        </p:nvSpPr>
        <p:spPr bwMode="gray">
          <a:xfrm>
            <a:off x="429822" y="3754464"/>
            <a:ext cx="10007626" cy="220573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3" name="Picture 12" descr="Orange-bracket.png"/>
          <p:cNvPicPr>
            <a:picLocks noChangeAspect="1"/>
          </p:cNvPicPr>
          <p:nvPr/>
        </p:nvPicPr>
        <p:blipFill>
          <a:blip r:embed="rId3"/>
          <a:stretch>
            <a:fillRect/>
          </a:stretch>
        </p:blipFill>
        <p:spPr>
          <a:xfrm>
            <a:off x="453991" y="3342637"/>
            <a:ext cx="1154536" cy="3014128"/>
          </a:xfrm>
          <a:prstGeom prst="rect">
            <a:avLst/>
          </a:prstGeom>
        </p:spPr>
      </p:pic>
      <p:sp>
        <p:nvSpPr>
          <p:cNvPr id="18" name="Title 1"/>
          <p:cNvSpPr>
            <a:spLocks noGrp="1"/>
          </p:cNvSpPr>
          <p:nvPr>
            <p:ph type="title" hasCustomPrompt="1"/>
          </p:nvPr>
        </p:nvSpPr>
        <p:spPr bwMode="ltGray">
          <a:xfrm>
            <a:off x="1315840" y="4251304"/>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Session Title</a:t>
            </a:r>
            <a:endParaRPr lang="en-US" dirty="0"/>
          </a:p>
        </p:txBody>
      </p:sp>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10566399" y="6421718"/>
            <a:ext cx="1495425" cy="297578"/>
          </a:xfrm>
          <a:prstGeom prst="rect">
            <a:avLst/>
          </a:prstGeom>
        </p:spPr>
      </p:pic>
    </p:spTree>
    <p:extLst>
      <p:ext uri="{BB962C8B-B14F-4D97-AF65-F5344CB8AC3E}">
        <p14:creationId xmlns:p14="http://schemas.microsoft.com/office/powerpoint/2010/main" val="6883557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15" name="Rectangle 14"/>
          <p:cNvSpPr/>
          <p:nvPr/>
        </p:nvSpPr>
        <p:spPr bwMode="gray">
          <a:xfrm>
            <a:off x="-1" y="3754464"/>
            <a:ext cx="12188825" cy="220573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3" name="Picture 12" descr="Orange-bracket.png"/>
          <p:cNvPicPr>
            <a:picLocks noChangeAspect="1"/>
          </p:cNvPicPr>
          <p:nvPr/>
        </p:nvPicPr>
        <p:blipFill>
          <a:blip r:embed="rId2"/>
          <a:stretch>
            <a:fillRect/>
          </a:stretch>
        </p:blipFill>
        <p:spPr>
          <a:xfrm>
            <a:off x="453991" y="3342637"/>
            <a:ext cx="1154536" cy="3014128"/>
          </a:xfrm>
          <a:prstGeom prst="rect">
            <a:avLst/>
          </a:prstGeom>
        </p:spPr>
      </p:pic>
      <p:sp>
        <p:nvSpPr>
          <p:cNvPr id="18" name="Title 1"/>
          <p:cNvSpPr>
            <a:spLocks noGrp="1"/>
          </p:cNvSpPr>
          <p:nvPr>
            <p:ph type="title" hasCustomPrompt="1"/>
          </p:nvPr>
        </p:nvSpPr>
        <p:spPr bwMode="ltGray">
          <a:xfrm>
            <a:off x="1315840" y="4251304"/>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Section Title</a:t>
            </a:r>
            <a:endParaRPr lang="en-US" dirty="0"/>
          </a:p>
        </p:txBody>
      </p:sp>
      <p:pic>
        <p:nvPicPr>
          <p:cNvPr id="9" name="Picture 8"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Tree>
    <p:extLst>
      <p:ext uri="{BB962C8B-B14F-4D97-AF65-F5344CB8AC3E}">
        <p14:creationId xmlns:p14="http://schemas.microsoft.com/office/powerpoint/2010/main" val="28106087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099" y="1739900"/>
            <a:ext cx="10271125"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7" name="Picture 6"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12" name="Title 11"/>
          <p:cNvSpPr>
            <a:spLocks noGrp="1"/>
          </p:cNvSpPr>
          <p:nvPr>
            <p:ph type="title"/>
          </p:nvPr>
        </p:nvSpPr>
        <p:spPr>
          <a:xfrm>
            <a:off x="609601" y="463028"/>
            <a:ext cx="10969624"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8096052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Alt Layou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100" y="1739900"/>
            <a:ext cx="74041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7" name="Picture 6"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8" name="Picture 7"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11" name="Title 10"/>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757897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vice Screenshot - Generic TV + Text">
    <p:spTree>
      <p:nvGrpSpPr>
        <p:cNvPr id="1" name=""/>
        <p:cNvGrpSpPr/>
        <p:nvPr/>
      </p:nvGrpSpPr>
      <p:grpSpPr>
        <a:xfrm>
          <a:off x="0" y="0"/>
          <a:ext cx="0" cy="0"/>
          <a:chOff x="0" y="0"/>
          <a:chExt cx="0" cy="0"/>
        </a:xfrm>
      </p:grpSpPr>
      <p:sp>
        <p:nvSpPr>
          <p:cNvPr id="5" name="Text Placeholder 2"/>
          <p:cNvSpPr>
            <a:spLocks noGrp="1"/>
          </p:cNvSpPr>
          <p:nvPr>
            <p:ph idx="1"/>
          </p:nvPr>
        </p:nvSpPr>
        <p:spPr>
          <a:xfrm>
            <a:off x="1193801" y="2296771"/>
            <a:ext cx="5943757" cy="401195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709" y="2196497"/>
            <a:ext cx="4684674" cy="3137503"/>
          </a:xfrm>
          <a:prstGeom prst="rect">
            <a:avLst/>
          </a:prstGeom>
        </p:spPr>
      </p:pic>
      <p:sp>
        <p:nvSpPr>
          <p:cNvPr id="10" name="Picture Placeholder 2"/>
          <p:cNvSpPr>
            <a:spLocks noGrp="1"/>
          </p:cNvSpPr>
          <p:nvPr>
            <p:ph type="pic" sz="quarter" idx="12" hasCustomPrompt="1"/>
          </p:nvPr>
        </p:nvSpPr>
        <p:spPr>
          <a:xfrm>
            <a:off x="6986186" y="2296771"/>
            <a:ext cx="4502664" cy="2529186"/>
          </a:xfrm>
          <a:solidFill>
            <a:srgbClr val="282828"/>
          </a:solidFill>
          <a:effectLst>
            <a:innerShdw blurRad="101600" dist="25400" dir="13500000">
              <a:srgbClr val="000000">
                <a:alpha val="76000"/>
              </a:srgbClr>
            </a:innerShdw>
          </a:effectLst>
        </p:spPr>
        <p:txBody>
          <a:bodyPr lIns="274320" rIns="274320"/>
          <a:lstStyle>
            <a:lvl1pPr marL="0" marR="0" indent="0" algn="l" defTabSz="457200" rtl="0" eaLnBrk="1" fontAlgn="auto" latinLnBrk="0" hangingPunct="1">
              <a:lnSpc>
                <a:spcPct val="100000"/>
              </a:lnSpc>
              <a:spcBef>
                <a:spcPct val="20000"/>
              </a:spcBef>
              <a:spcAft>
                <a:spcPts val="0"/>
              </a:spcAft>
              <a:buClrTx/>
              <a:buSzTx/>
              <a:buFont typeface="Arial"/>
              <a:buNone/>
              <a:tabLst/>
              <a:defRPr>
                <a:solidFill>
                  <a:schemeClr val="lt1"/>
                </a:solidFill>
              </a:defRPr>
            </a:lvl1pPr>
          </a:lstStyle>
          <a:p>
            <a:r>
              <a:rPr lang="en-US" dirty="0" smtClean="0"/>
              <a:t>Insert Screenshot.</a:t>
            </a:r>
            <a:endParaRPr lang="en-US" dirty="0"/>
          </a:p>
        </p:txBody>
      </p:sp>
      <p:sp>
        <p:nvSpPr>
          <p:cNvPr id="6" name="Rectangle 5"/>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7" name="Rectangle 6"/>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1" name="Picture 10" descr="Orange-bracket.png"/>
          <p:cNvPicPr>
            <a:picLocks noChangeAspect="1"/>
          </p:cNvPicPr>
          <p:nvPr/>
        </p:nvPicPr>
        <p:blipFill>
          <a:blip r:embed="rId3"/>
          <a:stretch>
            <a:fillRect/>
          </a:stretch>
        </p:blipFill>
        <p:spPr>
          <a:xfrm>
            <a:off x="829552" y="463029"/>
            <a:ext cx="403414" cy="1053186"/>
          </a:xfrm>
          <a:prstGeom prst="rect">
            <a:avLst/>
          </a:prstGeom>
        </p:spPr>
      </p:pic>
      <p:pic>
        <p:nvPicPr>
          <p:cNvPr id="12" name="Picture 1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1809249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vice Screenshot - Windows Tablet">
    <p:spTree>
      <p:nvGrpSpPr>
        <p:cNvPr id="1" name=""/>
        <p:cNvGrpSpPr/>
        <p:nvPr/>
      </p:nvGrpSpPr>
      <p:grpSpPr>
        <a:xfrm>
          <a:off x="0" y="0"/>
          <a:ext cx="0" cy="0"/>
          <a:chOff x="0" y="0"/>
          <a:chExt cx="0" cy="0"/>
        </a:xfrm>
      </p:grpSpPr>
      <p:sp>
        <p:nvSpPr>
          <p:cNvPr id="5" name="Text Placeholder 2"/>
          <p:cNvSpPr>
            <a:spLocks noGrp="1"/>
          </p:cNvSpPr>
          <p:nvPr>
            <p:ph idx="1"/>
          </p:nvPr>
        </p:nvSpPr>
        <p:spPr>
          <a:xfrm>
            <a:off x="1193802" y="1931661"/>
            <a:ext cx="5340164" cy="43770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7" name="Rectangle 6"/>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1" name="Picture 10"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2" name="Picture 11"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grpSp>
        <p:nvGrpSpPr>
          <p:cNvPr id="17" name="Slate"/>
          <p:cNvGrpSpPr/>
          <p:nvPr/>
        </p:nvGrpSpPr>
        <p:grpSpPr>
          <a:xfrm>
            <a:off x="6638060" y="1931660"/>
            <a:ext cx="5263306" cy="3273950"/>
            <a:chOff x="3257078" y="1677353"/>
            <a:chExt cx="6940296" cy="4315968"/>
          </a:xfrm>
        </p:grpSpPr>
        <p:sp>
          <p:nvSpPr>
            <p:cNvPr id="18" name="Slate Frame"/>
            <p:cNvSpPr/>
            <p:nvPr/>
          </p:nvSpPr>
          <p:spPr>
            <a:xfrm>
              <a:off x="3257078" y="1677353"/>
              <a:ext cx="6940296" cy="4315968"/>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Slate Bezel"/>
            <p:cNvSpPr/>
            <p:nvPr/>
          </p:nvSpPr>
          <p:spPr>
            <a:xfrm>
              <a:off x="3279938" y="1700212"/>
              <a:ext cx="6893101" cy="4265641"/>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Camera Bezel"/>
            <p:cNvSpPr/>
            <p:nvPr/>
          </p:nvSpPr>
          <p:spPr>
            <a:xfrm>
              <a:off x="6668769" y="1840865"/>
              <a:ext cx="76201" cy="76200"/>
            </a:xfrm>
            <a:prstGeom prst="ellipse">
              <a:avLst/>
            </a:prstGeom>
            <a:solidFill>
              <a:srgbClr val="000000"/>
            </a:solidFill>
            <a:ln w="3175">
              <a:solidFill>
                <a:srgbClr val="5D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21" name="Lense"/>
            <p:cNvSpPr/>
            <p:nvPr/>
          </p:nvSpPr>
          <p:spPr>
            <a:xfrm>
              <a:off x="6684009" y="1856105"/>
              <a:ext cx="45720" cy="45720"/>
            </a:xfrm>
            <a:prstGeom prst="ellipse">
              <a:avLst/>
            </a:prstGeom>
            <a:gradFill flip="none" rotWithShape="1">
              <a:gsLst>
                <a:gs pos="0">
                  <a:schemeClr val="tx2">
                    <a:shade val="30000"/>
                    <a:satMod val="115000"/>
                    <a:lumMod val="0"/>
                  </a:schemeClr>
                </a:gs>
                <a:gs pos="77000">
                  <a:schemeClr val="tx2">
                    <a:shade val="100000"/>
                    <a:satMod val="115000"/>
                    <a:lumMod val="47000"/>
                  </a:schemeClr>
                </a:gs>
              </a:gsLst>
              <a:path path="circle">
                <a:fillToRect t="100000" r="100000"/>
              </a:path>
              <a:tileRect l="-100000" b="-100000"/>
            </a:gradFill>
            <a:ln w="3175">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22" name="Start Button"/>
            <p:cNvSpPr>
              <a:spLocks noChangeAspect="1"/>
            </p:cNvSpPr>
            <p:nvPr/>
          </p:nvSpPr>
          <p:spPr>
            <a:xfrm>
              <a:off x="6624972" y="5627029"/>
              <a:ext cx="201997" cy="202271"/>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dirty="0">
                <a:solidFill>
                  <a:schemeClr val="accent1"/>
                </a:solidFill>
              </a:endParaRPr>
            </a:p>
          </p:txBody>
        </p:sp>
        <p:sp>
          <p:nvSpPr>
            <p:cNvPr id="23" name="Screen Glare"/>
            <p:cNvSpPr/>
            <p:nvPr/>
          </p:nvSpPr>
          <p:spPr>
            <a:xfrm>
              <a:off x="3261532" y="1700211"/>
              <a:ext cx="6893102" cy="4265641"/>
            </a:xfrm>
            <a:custGeom>
              <a:avLst/>
              <a:gdLst>
                <a:gd name="connsiteX0" fmla="*/ 93974 w 6893101"/>
                <a:gd name="connsiteY0" fmla="*/ 0 h 4265641"/>
                <a:gd name="connsiteX1" fmla="*/ 6799131 w 6893101"/>
                <a:gd name="connsiteY1" fmla="*/ 0 h 4265641"/>
                <a:gd name="connsiteX2" fmla="*/ 6893101 w 6893101"/>
                <a:gd name="connsiteY2" fmla="*/ 93970 h 4265641"/>
                <a:gd name="connsiteX3" fmla="*/ 6893101 w 6893101"/>
                <a:gd name="connsiteY3" fmla="*/ 4171671 h 4265641"/>
                <a:gd name="connsiteX4" fmla="*/ 6799131 w 6893101"/>
                <a:gd name="connsiteY4" fmla="*/ 4265641 h 4265641"/>
                <a:gd name="connsiteX5" fmla="*/ 93974 w 6893101"/>
                <a:gd name="connsiteY5" fmla="*/ 4265641 h 4265641"/>
                <a:gd name="connsiteX6" fmla="*/ 0 w 6893101"/>
                <a:gd name="connsiteY6" fmla="*/ 4171671 h 4265641"/>
                <a:gd name="connsiteX7" fmla="*/ 0 w 6893101"/>
                <a:gd name="connsiteY7" fmla="*/ 93970 h 4265641"/>
                <a:gd name="connsiteX8" fmla="*/ 93974 w 6893101"/>
                <a:gd name="connsiteY8"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01" h="4265641">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gradFill>
              <a:gsLst>
                <a:gs pos="76000">
                  <a:srgbClr val="FFFFFF">
                    <a:alpha val="5000"/>
                  </a:srgbClr>
                </a:gs>
                <a:gs pos="61000">
                  <a:srgbClr val="FDFEFF">
                    <a:alpha val="5000"/>
                  </a:srgbClr>
                </a:gs>
                <a:gs pos="0">
                  <a:schemeClr val="accent1">
                    <a:lumMod val="5000"/>
                    <a:lumOff val="95000"/>
                    <a:alpha val="0"/>
                  </a:schemeClr>
                </a:gs>
                <a:gs pos="69000">
                  <a:schemeClr val="bg1">
                    <a:alpha val="20000"/>
                  </a:schemeClr>
                </a:gs>
                <a:gs pos="100000">
                  <a:schemeClr val="bg1">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10" name="Picture Placeholder 2"/>
          <p:cNvSpPr>
            <a:spLocks noGrp="1"/>
          </p:cNvSpPr>
          <p:nvPr>
            <p:ph type="pic" sz="quarter" idx="12" hasCustomPrompt="1"/>
          </p:nvPr>
        </p:nvSpPr>
        <p:spPr>
          <a:xfrm>
            <a:off x="6986185" y="2296770"/>
            <a:ext cx="4593039" cy="2550437"/>
          </a:xfrm>
          <a:solidFill>
            <a:srgbClr val="282828"/>
          </a:solidFill>
          <a:effectLst>
            <a:innerShdw blurRad="101600" dist="25400" dir="13500000">
              <a:srgbClr val="000000">
                <a:alpha val="76000"/>
              </a:srgbClr>
            </a:innerShdw>
          </a:effectLst>
        </p:spPr>
        <p:txBody>
          <a:bodyPr lIns="274320" rIns="274320"/>
          <a:lstStyle>
            <a:lvl1pPr marL="0" marR="0" indent="0" algn="l" defTabSz="457200" rtl="0" eaLnBrk="1" fontAlgn="auto" latinLnBrk="0" hangingPunct="1">
              <a:lnSpc>
                <a:spcPct val="100000"/>
              </a:lnSpc>
              <a:spcBef>
                <a:spcPct val="20000"/>
              </a:spcBef>
              <a:spcAft>
                <a:spcPts val="0"/>
              </a:spcAft>
              <a:buClrTx/>
              <a:buSzTx/>
              <a:buFont typeface="Arial"/>
              <a:buNone/>
              <a:tabLst/>
              <a:defRPr>
                <a:solidFill>
                  <a:schemeClr val="lt1"/>
                </a:solidFill>
              </a:defRPr>
            </a:lvl1pPr>
          </a:lstStyle>
          <a:p>
            <a:r>
              <a:rPr lang="en-US" dirty="0" smtClean="0"/>
              <a:t>Insert Screenshot.</a:t>
            </a:r>
            <a:endParaRPr lang="en-US" dirty="0"/>
          </a:p>
        </p:txBody>
      </p:sp>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15105924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conographic - 3 Row">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xfrm>
            <a:off x="2401325" y="2039260"/>
            <a:ext cx="7784075" cy="1190170"/>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7" name="Picture Placeholder 16"/>
          <p:cNvSpPr>
            <a:spLocks noGrp="1"/>
          </p:cNvSpPr>
          <p:nvPr>
            <p:ph type="pic" sz="quarter" idx="10" hasCustomPrompt="1"/>
          </p:nvPr>
        </p:nvSpPr>
        <p:spPr>
          <a:xfrm>
            <a:off x="1193802" y="2039260"/>
            <a:ext cx="1207522" cy="1190170"/>
          </a:xfrm>
          <a:solidFill>
            <a:srgbClr val="FF6634"/>
          </a:solidFill>
        </p:spPr>
        <p:txBody>
          <a:bodyPr/>
          <a:lstStyle>
            <a:lvl1pPr marL="0" indent="0">
              <a:buNone/>
              <a:defRPr>
                <a:solidFill>
                  <a:schemeClr val="lt1"/>
                </a:solidFill>
              </a:defRPr>
            </a:lvl1pPr>
          </a:lstStyle>
          <a:p>
            <a:r>
              <a:rPr lang="en-US" dirty="0" smtClean="0"/>
              <a:t>Icon 1</a:t>
            </a:r>
            <a:endParaRPr lang="en-US" dirty="0"/>
          </a:p>
        </p:txBody>
      </p:sp>
      <p:sp>
        <p:nvSpPr>
          <p:cNvPr id="18" name="Picture Placeholder 16"/>
          <p:cNvSpPr>
            <a:spLocks noGrp="1"/>
          </p:cNvSpPr>
          <p:nvPr>
            <p:ph type="pic" sz="quarter" idx="11" hasCustomPrompt="1"/>
          </p:nvPr>
        </p:nvSpPr>
        <p:spPr>
          <a:xfrm>
            <a:off x="1193803" y="3229430"/>
            <a:ext cx="1207522" cy="1190170"/>
          </a:xfrm>
          <a:solidFill>
            <a:srgbClr val="2872B0"/>
          </a:solidFill>
        </p:spPr>
        <p:txBody>
          <a:bodyPr/>
          <a:lstStyle>
            <a:lvl1pPr marL="0" indent="0">
              <a:buNone/>
              <a:defRPr>
                <a:solidFill>
                  <a:schemeClr val="lt1"/>
                </a:solidFill>
              </a:defRPr>
            </a:lvl1pPr>
          </a:lstStyle>
          <a:p>
            <a:r>
              <a:rPr lang="en-US" dirty="0" smtClean="0"/>
              <a:t>Icon 2</a:t>
            </a:r>
            <a:endParaRPr lang="en-US" dirty="0"/>
          </a:p>
        </p:txBody>
      </p:sp>
      <p:sp>
        <p:nvSpPr>
          <p:cNvPr id="19" name="Picture Placeholder 16"/>
          <p:cNvSpPr>
            <a:spLocks noGrp="1"/>
          </p:cNvSpPr>
          <p:nvPr>
            <p:ph type="pic" sz="quarter" idx="12" hasCustomPrompt="1"/>
          </p:nvPr>
        </p:nvSpPr>
        <p:spPr>
          <a:xfrm>
            <a:off x="1193802" y="4419600"/>
            <a:ext cx="1202506" cy="1205138"/>
          </a:xfrm>
          <a:solidFill>
            <a:schemeClr val="tx2"/>
          </a:solidFill>
        </p:spPr>
        <p:txBody>
          <a:bodyPr/>
          <a:lstStyle>
            <a:lvl1pPr marL="0" indent="0">
              <a:buNone/>
              <a:defRPr baseline="0">
                <a:solidFill>
                  <a:schemeClr val="lt1"/>
                </a:solidFill>
              </a:defRPr>
            </a:lvl1pPr>
          </a:lstStyle>
          <a:p>
            <a:r>
              <a:rPr lang="en-US" dirty="0" smtClean="0"/>
              <a:t>Icon 3</a:t>
            </a:r>
          </a:p>
          <a:p>
            <a:endParaRPr lang="en-US" dirty="0"/>
          </a:p>
        </p:txBody>
      </p:sp>
      <p:sp>
        <p:nvSpPr>
          <p:cNvPr id="25" name="Text Placeholder 23"/>
          <p:cNvSpPr>
            <a:spLocks noGrp="1"/>
          </p:cNvSpPr>
          <p:nvPr>
            <p:ph type="body" sz="quarter" idx="14"/>
          </p:nvPr>
        </p:nvSpPr>
        <p:spPr>
          <a:xfrm>
            <a:off x="2401325" y="3229430"/>
            <a:ext cx="7784075" cy="1190170"/>
          </a:xfr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dirty="0" smtClean="0">
                <a:solidFill>
                  <a:schemeClr val="tx1">
                    <a:lumMod val="75000"/>
                    <a:lumOff val="25000"/>
                  </a:schemeClr>
                </a:solidFill>
                <a:latin typeface="Segoe UI"/>
                <a:cs typeface="Segoe UI"/>
              </a:defRPr>
            </a:lvl1pPr>
          </a:lstStyle>
          <a:p>
            <a:pPr marL="0" lvl="0"/>
            <a:r>
              <a:rPr lang="en-US" smtClean="0"/>
              <a:t>Click to edit Master text styles</a:t>
            </a:r>
          </a:p>
        </p:txBody>
      </p:sp>
      <p:sp>
        <p:nvSpPr>
          <p:cNvPr id="26" name="Text Placeholder 23"/>
          <p:cNvSpPr>
            <a:spLocks noGrp="1"/>
          </p:cNvSpPr>
          <p:nvPr>
            <p:ph type="body" sz="quarter" idx="15"/>
          </p:nvPr>
        </p:nvSpPr>
        <p:spPr>
          <a:xfrm>
            <a:off x="2401325" y="4419600"/>
            <a:ext cx="7784075" cy="1205138"/>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0" name="Rectangle 9"/>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1" name="Rectangle 10"/>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2" name="Picture 11"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3" name="Picture 12" descr="Dev-Unleashed-logo.ai"/>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7864992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12337" y="1790700"/>
            <a:ext cx="10385583" cy="4581678"/>
          </a:xfrm>
          <a:prstGeom prst="rect">
            <a:avLst/>
          </a:prstGeom>
        </p:spPr>
        <p:txBody>
          <a:bodyPr vert="horz" lIns="18288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Placeholder 10"/>
          <p:cNvSpPr>
            <a:spLocks noGrp="1"/>
          </p:cNvSpPr>
          <p:nvPr>
            <p:ph type="title"/>
          </p:nvPr>
        </p:nvSpPr>
        <p:spPr>
          <a:xfrm>
            <a:off x="609600" y="376238"/>
            <a:ext cx="10969625"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591046574"/>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Lst>
  <p:transition>
    <p:fade/>
  </p:transition>
  <p:timing>
    <p:tnLst>
      <p:par>
        <p:cTn id="1" dur="indefinite" restart="never" nodeType="tmRoot"/>
      </p:par>
    </p:tnLst>
  </p:timing>
  <p:txStyles>
    <p:titleStyle>
      <a:lvl1pPr marL="514350" indent="91440" algn="l" defTabSz="457200" rtl="0" eaLnBrk="1" latinLnBrk="0" hangingPunct="1">
        <a:spcBef>
          <a:spcPct val="0"/>
        </a:spcBef>
        <a:buNone/>
        <a:defRPr sz="3200" kern="1200">
          <a:solidFill>
            <a:schemeClr val="bg1"/>
          </a:solidFill>
          <a:latin typeface="+mj-lt"/>
          <a:ea typeface="+mj-ea"/>
          <a:cs typeface="+mj-cs"/>
        </a:defRPr>
      </a:lvl1pPr>
    </p:titleStyle>
    <p:bodyStyle>
      <a:lvl1pPr marL="171450" indent="-17145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3.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3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3.xml"/><Relationship Id="rId5" Type="http://schemas.openxmlformats.org/officeDocument/2006/relationships/tags" Target="../tags/tag4.xml"/><Relationship Id="rId15" Type="http://schemas.openxmlformats.org/officeDocument/2006/relationships/image" Target="../media/image35.emf"/><Relationship Id="rId10" Type="http://schemas.openxmlformats.org/officeDocument/2006/relationships/slideLayout" Target="../slideLayouts/slideLayout13.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microsoft.com/office/2007/relationships/hdphoto" Target="../media/hdphoto3.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6.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35.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7.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5.png"/><Relationship Id="rId5" Type="http://schemas.openxmlformats.org/officeDocument/2006/relationships/notesSlide" Target="../notesSlides/notesSlide18.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20.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12.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21.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12.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7.emf"/><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0.xml"/><Relationship Id="rId5" Type="http://schemas.openxmlformats.org/officeDocument/2006/relationships/image" Target="../media/image16.emf"/><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image" Target="../media/image35.emf"/><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oleObject" Target="../embeddings/oleObject3.bin"/><Relationship Id="rId2" Type="http://schemas.openxmlformats.org/officeDocument/2006/relationships/tags" Target="../tags/tag51.xml"/><Relationship Id="rId16" Type="http://schemas.openxmlformats.org/officeDocument/2006/relationships/notesSlide" Target="../notesSlides/notesSlide30.xml"/><Relationship Id="rId1" Type="http://schemas.openxmlformats.org/officeDocument/2006/relationships/vmlDrawing" Target="../drawings/vmlDrawing3.v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slideLayout" Target="../slideLayouts/slideLayout5.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microsoft.com/office/2007/relationships/hdphoto" Target="../media/hdphoto6.wdp"/><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hyperlink" Target="http://www.surveymonkey.com/s/azureunleash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upport.microsoft.com/kb/2721672"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5840" y="3945700"/>
            <a:ext cx="8308458" cy="1803746"/>
          </a:xfrm>
        </p:spPr>
        <p:txBody>
          <a:bodyPr>
            <a:normAutofit fontScale="90000"/>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Virtual Machine Sizes</a:t>
            </a:r>
            <a:endParaRPr lang="en-US" dirty="0"/>
          </a:p>
        </p:txBody>
      </p:sp>
      <p:sp>
        <p:nvSpPr>
          <p:cNvPr id="3" name="TextBox 2"/>
          <p:cNvSpPr txBox="1"/>
          <p:nvPr/>
        </p:nvSpPr>
        <p:spPr>
          <a:xfrm>
            <a:off x="1631187" y="5696636"/>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216622896"/>
              </p:ext>
            </p:extLst>
          </p:nvPr>
        </p:nvGraphicFramePr>
        <p:xfrm>
          <a:off x="1665807" y="1661151"/>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Linux Offering</a:t>
            </a:r>
            <a:endParaRPr lang="en-US"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840115" y="1877027"/>
            <a:ext cx="1860384" cy="168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871275" y="1877027"/>
            <a:ext cx="1860653" cy="1688010"/>
            <a:chOff x="2403412" y="2407922"/>
            <a:chExt cx="2117780" cy="1921279"/>
          </a:xfrm>
        </p:grpSpPr>
        <p:sp>
          <p:nvSpPr>
            <p:cNvPr id="9" name="Rectangle 8"/>
            <p:cNvSpPr/>
            <p:nvPr/>
          </p:nvSpPr>
          <p:spPr bwMode="auto">
            <a:xfrm>
              <a:off x="2403412" y="2407922"/>
              <a:ext cx="2117780" cy="192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902704" y="1876947"/>
            <a:ext cx="1860653" cy="1688191"/>
            <a:chOff x="2179904" y="3818588"/>
            <a:chExt cx="2682240" cy="2453640"/>
          </a:xfrm>
        </p:grpSpPr>
        <p:sp>
          <p:nvSpPr>
            <p:cNvPr id="8" name="Rectangle 7"/>
            <p:cNvSpPr/>
            <p:nvPr/>
          </p:nvSpPr>
          <p:spPr bwMode="auto">
            <a:xfrm>
              <a:off x="2179904" y="3818588"/>
              <a:ext cx="2682240" cy="2453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801125" y="3818051"/>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801125" y="4470095"/>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801125" y="5122139"/>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801125" y="5774183"/>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6934134" y="1876947"/>
            <a:ext cx="1860653" cy="1688191"/>
            <a:chOff x="7117661" y="2407819"/>
            <a:chExt cx="2117780" cy="1921484"/>
          </a:xfrm>
        </p:grpSpPr>
        <p:sp>
          <p:nvSpPr>
            <p:cNvPr id="10" name="Rectangle 9"/>
            <p:cNvSpPr/>
            <p:nvPr/>
          </p:nvSpPr>
          <p:spPr bwMode="auto">
            <a:xfrm>
              <a:off x="7117661" y="2407819"/>
              <a:ext cx="2117780" cy="1921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1"/>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112"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100013"/>
            <a:ext cx="10969625" cy="1055687"/>
          </a:xfrm>
        </p:spPr>
        <p:txBody>
          <a:bodyPr>
            <a:normAutofit fontScale="90000"/>
          </a:bodyPr>
          <a:lstStyle/>
          <a:p>
            <a:r>
              <a:rPr lang="en-US" sz="5400" dirty="0" smtClean="0">
                <a:solidFill>
                  <a:schemeClr val="accent5"/>
                </a:solidFill>
              </a:rPr>
              <a:t>Cloud Services, Roles, and Instances</a:t>
            </a:r>
            <a:endParaRPr lang="en-US" sz="4000" dirty="0">
              <a:solidFill>
                <a:schemeClr val="accent5"/>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13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12700"/>
            <a:ext cx="10969625" cy="1833563"/>
          </a:xfrm>
        </p:spPr>
        <p:txBody>
          <a:bodyPr>
            <a:normAutofit fontScale="90000"/>
          </a:bodyPr>
          <a:lstStyle/>
          <a:p>
            <a:r>
              <a:rPr lang="en-US" sz="5400" dirty="0" smtClean="0">
                <a:solidFill>
                  <a:schemeClr val="accent5"/>
                </a:solidFill>
              </a:rPr>
              <a:t>Cloud Services with Virtual Machines</a:t>
            </a:r>
            <a:r>
              <a:rPr lang="en-US" sz="5400" dirty="0">
                <a:solidFill>
                  <a:schemeClr val="accent5"/>
                </a:solidFill>
              </a:rPr>
              <a:t/>
            </a:r>
            <a:br>
              <a:rPr lang="en-US" sz="5400" dirty="0">
                <a:solidFill>
                  <a:schemeClr val="accent5"/>
                </a:solidFill>
              </a:rPr>
            </a:br>
            <a:r>
              <a:rPr lang="en-US" sz="4000" dirty="0">
                <a:solidFill>
                  <a:schemeClr val="accent5"/>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3513"/>
            <a:ext cx="10969625" cy="1143000"/>
          </a:xfrm>
        </p:spPr>
        <p:txBody>
          <a:bodyPr>
            <a:normAutofit fontScale="90000"/>
          </a:bodyPr>
          <a:lstStyle/>
          <a:p>
            <a:r>
              <a:rPr lang="en-US" sz="5400" dirty="0" smtClean="0">
                <a:solidFill>
                  <a:schemeClr val="accent5"/>
                </a:solidFill>
              </a:rPr>
              <a:t>Multiple Cloud Services Configuration</a:t>
            </a:r>
            <a:endParaRPr lang="en-US" sz="5400" dirty="0">
              <a:solidFill>
                <a:schemeClr val="accent5"/>
              </a:solidFill>
            </a:endParaRP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Virtual Machines</a:t>
            </a:r>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840" y="4251304"/>
            <a:ext cx="10471152" cy="1093895"/>
          </a:xfrm>
        </p:spPr>
        <p:txBody>
          <a:bodyPr>
            <a:noAutofit/>
          </a:bodyPr>
          <a:lstStyle/>
          <a:p>
            <a:r>
              <a:rPr lang="en-US" sz="7200" dirty="0"/>
              <a:t>Virtual Machine Availability</a:t>
            </a:r>
            <a:br>
              <a:rPr lang="en-US" sz="7200" dirty="0"/>
            </a:br>
            <a:endParaRPr lang="en-US" sz="4800" dirty="0"/>
          </a:p>
        </p:txBody>
      </p:sp>
    </p:spTree>
    <p:extLst>
      <p:ext uri="{BB962C8B-B14F-4D97-AF65-F5344CB8AC3E}">
        <p14:creationId xmlns:p14="http://schemas.microsoft.com/office/powerpoint/2010/main" val="20707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2713"/>
            <a:ext cx="10969625" cy="1143000"/>
          </a:xfrm>
        </p:spPr>
        <p:txBody>
          <a:bodyPr/>
          <a:lstStyle/>
          <a:p>
            <a:r>
              <a:rPr lang="en-US" sz="5400" dirty="0" smtClean="0">
                <a:solidFill>
                  <a:schemeClr val="accent5"/>
                </a:solidFill>
              </a:rPr>
              <a:t>Service Level Agreements	</a:t>
            </a:r>
            <a:endParaRPr lang="en-US" sz="5400" dirty="0">
              <a:solidFill>
                <a:schemeClr val="accent5"/>
              </a:solidFill>
            </a:endParaRPr>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2447" y="2426768"/>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j-lt"/>
              </a:rPr>
              <a:t>What’s included</a:t>
            </a:r>
          </a:p>
          <a:p>
            <a:pPr lvl="1"/>
            <a:r>
              <a:rPr lang="en-US" sz="2000" dirty="0">
                <a:solidFill>
                  <a:schemeClr val="tx1">
                    <a:alpha val="99000"/>
                  </a:schemeClr>
                </a:solidFill>
              </a:rPr>
              <a:t>Compute Hardware failure (disk, </a:t>
            </a:r>
            <a:r>
              <a:rPr lang="en-US" sz="2000" dirty="0" err="1">
                <a:solidFill>
                  <a:schemeClr val="tx1">
                    <a:alpha val="99000"/>
                  </a:schemeClr>
                </a:solidFill>
              </a:rPr>
              <a:t>cpu</a:t>
            </a:r>
            <a:r>
              <a:rPr lang="en-US" sz="2000" dirty="0">
                <a:solidFill>
                  <a:schemeClr val="tx1">
                    <a:alpha val="99000"/>
                  </a:schemeClr>
                </a:solidFill>
              </a:rPr>
              <a:t>,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872447" y="3885758"/>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872447" y="1492209"/>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99.95% for multiple role instances</a:t>
            </a:r>
          </a:p>
          <a:p>
            <a:pPr lvl="1"/>
            <a:r>
              <a:rPr lang="en-US" sz="2000" dirty="0">
                <a:solidFill>
                  <a:schemeClr val="tx1">
                    <a:alpha val="99000"/>
                  </a:schemeClr>
                </a:solidFill>
              </a:rPr>
              <a:t>4.38 </a:t>
            </a:r>
            <a:r>
              <a:rPr lang="en-US" sz="2000" dirty="0" smtClean="0">
                <a:solidFill>
                  <a:schemeClr val="tx1">
                    <a:alpha val="99000"/>
                  </a:schemeClr>
                </a:solidFill>
              </a:rPr>
              <a:t>hours </a:t>
            </a:r>
            <a:r>
              <a:rPr lang="en-US" sz="2000" dirty="0">
                <a:solidFill>
                  <a:schemeClr val="tx1">
                    <a:alpha val="99000"/>
                  </a:schemeClr>
                </a:solidFill>
              </a:rPr>
              <a:t>of downtime per year</a:t>
            </a:r>
          </a:p>
        </p:txBody>
      </p:sp>
      <p:sp>
        <p:nvSpPr>
          <p:cNvPr id="10" name="Rectangle 9"/>
          <p:cNvSpPr/>
          <p:nvPr>
            <p:custDataLst>
              <p:tags r:id="rId1"/>
            </p:custDataLst>
          </p:nvPr>
        </p:nvSpPr>
        <p:spPr bwMode="auto">
          <a:xfrm>
            <a:off x="269170" y="2003928"/>
            <a:ext cx="4332817" cy="305349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79646" y="2426768"/>
            <a:ext cx="1689137" cy="22036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2</a:t>
            </a:r>
            <a:endParaRPr lang="en-US" sz="1600" b="1" dirty="0">
              <a:ln>
                <a:solidFill>
                  <a:srgbClr val="FFFFFF">
                    <a:alpha val="0"/>
                  </a:srgbClr>
                </a:solidFill>
              </a:ln>
              <a:solidFill>
                <a:schemeClr val="tx2"/>
              </a:solidFill>
            </a:endParaRPr>
          </a:p>
        </p:txBody>
      </p:sp>
      <p:sp>
        <p:nvSpPr>
          <p:cNvPr id="16" name="Rectangle 15"/>
          <p:cNvSpPr/>
          <p:nvPr>
            <p:custDataLst>
              <p:tags r:id="rId2"/>
            </p:custDataLst>
          </p:nvPr>
        </p:nvSpPr>
        <p:spPr bwMode="auto">
          <a:xfrm>
            <a:off x="269171"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69173"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7208" y="2822454"/>
            <a:ext cx="1374012" cy="1255562"/>
          </a:xfrm>
          <a:prstGeom prst="rect">
            <a:avLst/>
          </a:prstGeom>
        </p:spPr>
      </p:pic>
      <p:sp>
        <p:nvSpPr>
          <p:cNvPr id="20" name="Rectangle 19"/>
          <p:cNvSpPr/>
          <p:nvPr/>
        </p:nvSpPr>
        <p:spPr bwMode="auto">
          <a:xfrm>
            <a:off x="519112" y="2434436"/>
            <a:ext cx="1689137" cy="22036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1</a:t>
            </a:r>
            <a:endParaRPr lang="en-US" sz="1600" b="1" dirty="0">
              <a:ln>
                <a:solidFill>
                  <a:srgbClr val="FFFFFF">
                    <a:alpha val="0"/>
                  </a:srgbClr>
                </a:solidFill>
              </a:ln>
              <a:solidFill>
                <a:schemeClr val="tx2"/>
              </a:solidFill>
            </a:endParaRPr>
          </a:p>
        </p:txBody>
      </p:sp>
      <p:pic>
        <p:nvPicPr>
          <p:cNvPr id="21" name="Picture 20"/>
          <p:cNvPicPr>
            <a:picLocks noChangeAspect="1"/>
          </p:cNvPicPr>
          <p:nvPr/>
        </p:nvPicPr>
        <p:blipFill>
          <a:blip r:embed="rId7">
            <a:grayscl/>
          </a:blip>
          <a:stretch>
            <a:fillRect/>
          </a:stretch>
        </p:blipFill>
        <p:spPr>
          <a:xfrm>
            <a:off x="676674" y="2830122"/>
            <a:ext cx="1374012" cy="1255562"/>
          </a:xfrm>
          <a:prstGeom prst="rect">
            <a:avLst/>
          </a:prstGeom>
        </p:spPr>
      </p:pic>
    </p:spTree>
    <p:extLst>
      <p:ext uri="{BB962C8B-B14F-4D97-AF65-F5344CB8AC3E}">
        <p14:creationId xmlns:p14="http://schemas.microsoft.com/office/powerpoint/2010/main" val="40259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88913"/>
            <a:ext cx="11579225" cy="1143000"/>
          </a:xfrm>
        </p:spPr>
        <p:txBody>
          <a:bodyPr/>
          <a:lstStyle/>
          <a:p>
            <a:r>
              <a:rPr lang="en-NZ" sz="5400" dirty="0" smtClean="0">
                <a:solidFill>
                  <a:schemeClr val="accent5"/>
                </a:solidFill>
              </a:rPr>
              <a:t>Fault and Update Domains</a:t>
            </a:r>
            <a:endParaRPr lang="en-NZ" sz="5400" dirty="0">
              <a:solidFill>
                <a:schemeClr val="accent5"/>
              </a:solidFill>
            </a:endParaRPr>
          </a:p>
        </p:txBody>
      </p:sp>
      <p:sp>
        <p:nvSpPr>
          <p:cNvPr id="3" name="Text Placeholder 2"/>
          <p:cNvSpPr>
            <a:spLocks noGrp="1"/>
          </p:cNvSpPr>
          <p:nvPr>
            <p:ph type="body" sz="quarter" idx="4294967295"/>
          </p:nvPr>
        </p:nvSpPr>
        <p:spPr>
          <a:xfrm>
            <a:off x="5267325" y="1457325"/>
            <a:ext cx="6921500" cy="4365625"/>
          </a:xfrm>
        </p:spPr>
        <p:txBody>
          <a:bodyPr>
            <a:normAutofit fontScale="92500"/>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sz="quarter" idx="10"/>
          </p:nvPr>
        </p:nvSpPr>
        <p:spPr/>
        <p:txBody>
          <a:bodyPr>
            <a:normAutofit/>
          </a:bodyPr>
          <a:lstStyle/>
          <a:p>
            <a:r>
              <a:rPr lang="en-US" sz="4000" dirty="0"/>
              <a:t>Windows Azure VMs</a:t>
            </a:r>
          </a:p>
          <a:p>
            <a:r>
              <a:rPr lang="en-US" sz="4000" dirty="0" smtClean="0"/>
              <a:t>VMs and Cloud Services</a:t>
            </a:r>
          </a:p>
          <a:p>
            <a:r>
              <a:rPr lang="en-US" sz="4000" dirty="0" smtClean="0"/>
              <a:t>VM Availability</a:t>
            </a:r>
          </a:p>
          <a:p>
            <a:r>
              <a:rPr lang="en-US" sz="4000" dirty="0" smtClean="0"/>
              <a:t>Images and Disks</a:t>
            </a:r>
            <a:endParaRPr lang="en-US" sz="4000" dirty="0"/>
          </a:p>
          <a:p>
            <a:r>
              <a:rPr lang="en-US" sz="4000" dirty="0"/>
              <a:t>Managing </a:t>
            </a:r>
            <a:r>
              <a:rPr lang="en-US" sz="4000" dirty="0" smtClean="0"/>
              <a:t>VMs</a:t>
            </a:r>
            <a:endParaRPr lang="en-US" sz="4000" dirty="0"/>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996792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30" name="Title 1"/>
          <p:cNvSpPr txBox="1">
            <a:spLocks/>
          </p:cNvSpPr>
          <p:nvPr/>
        </p:nvSpPr>
        <p:spPr>
          <a:xfrm>
            <a:off x="0" y="188348"/>
            <a:ext cx="11579225" cy="1143000"/>
          </a:xfrm>
          <a:prstGeom prst="rect">
            <a:avLst/>
          </a:prstGeom>
        </p:spPr>
        <p:txBody>
          <a:bodyPr vert="horz" lIns="91440" tIns="45720" rIns="91440" bIns="45720" rtlCol="0" anchor="ctr">
            <a:normAutofit/>
          </a:bodyPr>
          <a:lstStyle>
            <a:lvl1pPr marL="514350" indent="91440" algn="l" defTabSz="457200" rtl="0" eaLnBrk="1" latinLnBrk="0" hangingPunct="1">
              <a:spcBef>
                <a:spcPct val="0"/>
              </a:spcBef>
              <a:buNone/>
              <a:defRPr sz="3200" kern="1200">
                <a:solidFill>
                  <a:schemeClr val="bg1"/>
                </a:solidFill>
                <a:latin typeface="+mj-lt"/>
                <a:ea typeface="+mj-ea"/>
                <a:cs typeface="+mj-cs"/>
              </a:defRPr>
            </a:lvl1pPr>
          </a:lstStyle>
          <a:p>
            <a:r>
              <a:rPr lang="en-NZ" sz="5400" dirty="0" smtClean="0">
                <a:solidFill>
                  <a:schemeClr val="accent5"/>
                </a:solidFill>
              </a:rPr>
              <a:t>Fault and Update Domains</a:t>
            </a:r>
            <a:endParaRPr lang="en-NZ" sz="5400" dirty="0">
              <a:solidFill>
                <a:schemeClr val="accent5"/>
              </a:solidFill>
            </a:endParaRP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0" y="376238"/>
            <a:ext cx="11579225" cy="1143000"/>
          </a:xfrm>
        </p:spPr>
        <p:txBody>
          <a:bodyPr>
            <a:normAutofit fontScale="90000"/>
          </a:bodyPr>
          <a:lstStyle/>
          <a:p>
            <a:r>
              <a:rPr lang="en-NZ" sz="5400" dirty="0" smtClean="0">
                <a:solidFill>
                  <a:schemeClr val="accent5"/>
                </a:solidFill>
              </a:rPr>
              <a:t>Virtual Machine Availability Sets</a:t>
            </a:r>
            <a:r>
              <a:rPr lang="en-NZ" dirty="0" smtClean="0">
                <a:solidFill>
                  <a:schemeClr val="accent5"/>
                </a:solidFill>
              </a:rPr>
              <a:t/>
            </a:r>
            <a:br>
              <a:rPr lang="en-NZ" dirty="0" smtClean="0">
                <a:solidFill>
                  <a:schemeClr val="accent5"/>
                </a:solidFill>
              </a:rPr>
            </a:br>
            <a:r>
              <a:rPr lang="en-US" sz="3999" dirty="0">
                <a:solidFill>
                  <a:schemeClr val="accent5"/>
                </a:solidFill>
              </a:rPr>
              <a:t>Update Domains are honored by host OS updates</a:t>
            </a:r>
            <a:endParaRPr lang="en-NZ" sz="3999" dirty="0">
              <a:solidFill>
                <a:schemeClr val="accent5"/>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1">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5991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5991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idx="4294967295"/>
          </p:nvPr>
        </p:nvSpPr>
        <p:spPr>
          <a:xfrm>
            <a:off x="0" y="376238"/>
            <a:ext cx="11579225" cy="1143000"/>
          </a:xfrm>
        </p:spPr>
        <p:txBody>
          <a:bodyPr>
            <a:normAutofit fontScale="90000"/>
          </a:bodyPr>
          <a:lstStyle/>
          <a:p>
            <a:r>
              <a:rPr lang="en-US" sz="5400" smtClean="0">
                <a:solidFill>
                  <a:schemeClr val="accent5"/>
                </a:solidFill>
              </a:rPr>
              <a:t>End to End Highly Available Solution</a:t>
            </a:r>
            <a:br>
              <a:rPr lang="en-US" sz="5400" smtClean="0">
                <a:solidFill>
                  <a:schemeClr val="accent5"/>
                </a:solidFill>
              </a:rPr>
            </a:br>
            <a:r>
              <a:rPr lang="en-US" sz="4000" smtClean="0">
                <a:solidFill>
                  <a:schemeClr val="accent5"/>
                </a:solidFill>
              </a:rPr>
              <a:t>Redundancy at every level</a:t>
            </a:r>
            <a:endParaRPr lang="en-US" sz="5400" dirty="0">
              <a:solidFill>
                <a:schemeClr val="accent5"/>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1"/>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1"/>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a:solidFill>
            <a:schemeClr val="accent1"/>
          </a:solidFill>
        </p:grpSpPr>
        <p:sp>
          <p:nvSpPr>
            <p:cNvPr id="9" name="Rectangle 8"/>
            <p:cNvSpPr/>
            <p:nvPr/>
          </p:nvSpPr>
          <p:spPr bwMode="auto">
            <a:xfrm>
              <a:off x="508000" y="2203271"/>
              <a:ext cx="1799771" cy="17997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a:grpFill/>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grp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Configuring Load Balancing and High Availability </a:t>
            </a:r>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mc:AlternateContent xmlns:mc="http://schemas.openxmlformats.org/markup-compatibility/2006" xmlns:p14="http://schemas.microsoft.com/office/powerpoint/2010/main">
    <mc:Choice Requires="p14">
      <p:transition p14:dur="0" advTm="4277"/>
    </mc:Choice>
    <mc:Fallback xmlns="">
      <p:transition advTm="427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88900"/>
            <a:ext cx="11579225" cy="1143000"/>
          </a:xfrm>
        </p:spPr>
        <p:txBody>
          <a:bodyPr/>
          <a:lstStyle/>
          <a:p>
            <a:r>
              <a:rPr lang="en-US" sz="5400" dirty="0" smtClean="0">
                <a:solidFill>
                  <a:schemeClr val="accent5"/>
                </a:solidFill>
              </a:rPr>
              <a:t>Persistent Disks and Highly Durable</a:t>
            </a:r>
            <a:endParaRPr lang="en-US" sz="5400" dirty="0">
              <a:solidFill>
                <a:schemeClr val="accent5"/>
              </a:solidFill>
            </a:endParaRPr>
          </a:p>
        </p:txBody>
      </p:sp>
      <p:sp>
        <p:nvSpPr>
          <p:cNvPr id="5" name="Rectangle 4"/>
          <p:cNvSpPr/>
          <p:nvPr/>
        </p:nvSpPr>
        <p:spPr bwMode="auto">
          <a:xfrm>
            <a:off x="7027125" y="3077063"/>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137664"/>
            <a:ext cx="3752921" cy="2442016"/>
          </a:xfrm>
          <a:prstGeom prst="rect">
            <a:avLst/>
          </a:prstGeom>
          <a:solidFill>
            <a:schemeClr val="accent1"/>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425321"/>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425313"/>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326798"/>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607075"/>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1860311"/>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694374"/>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1"/>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309394"/>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87313"/>
            <a:ext cx="10969625" cy="1143000"/>
          </a:xfrm>
        </p:spPr>
        <p:txBody>
          <a:bodyPr/>
          <a:lstStyle/>
          <a:p>
            <a:r>
              <a:rPr lang="en-US" sz="5400" dirty="0">
                <a:solidFill>
                  <a:schemeClr val="accent5"/>
                </a:solidFill>
              </a:rPr>
              <a:t>Persistent Disks and Highly Durable</a:t>
            </a:r>
          </a:p>
        </p:txBody>
      </p:sp>
      <p:sp>
        <p:nvSpPr>
          <p:cNvPr id="5" name="Rectangle 4"/>
          <p:cNvSpPr/>
          <p:nvPr/>
        </p:nvSpPr>
        <p:spPr bwMode="auto">
          <a:xfrm>
            <a:off x="7027125" y="3077063"/>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137664"/>
            <a:ext cx="3752921" cy="2442016"/>
          </a:xfrm>
          <a:prstGeom prst="rect">
            <a:avLst/>
          </a:prstGeom>
          <a:solidFill>
            <a:schemeClr val="accent1"/>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693251"/>
            <a:ext cx="1817323" cy="2614503"/>
          </a:xfrm>
          <a:prstGeom prst="rect">
            <a:avLst/>
          </a:prstGeom>
          <a:solidFill>
            <a:schemeClr val="accent1"/>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212154"/>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452771"/>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058916"/>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649305"/>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693251"/>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1"/>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058916"/>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425321"/>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425313"/>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447154"/>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326798"/>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607075"/>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1860311"/>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157647"/>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88900"/>
            <a:ext cx="10969625" cy="1143000"/>
          </a:xfrm>
        </p:spPr>
        <p:txBody>
          <a:bodyPr/>
          <a:lstStyle/>
          <a:p>
            <a:r>
              <a:rPr lang="en-US" sz="5400" dirty="0" smtClean="0">
                <a:solidFill>
                  <a:schemeClr val="accent5"/>
                </a:solidFill>
              </a:rPr>
              <a:t>Disks and Images</a:t>
            </a:r>
            <a:endParaRPr lang="en-US" sz="5400" dirty="0">
              <a:solidFill>
                <a:schemeClr val="accent5"/>
              </a:solidFill>
            </a:endParaRPr>
          </a:p>
        </p:txBody>
      </p:sp>
      <p:grpSp>
        <p:nvGrpSpPr>
          <p:cNvPr id="6" name="Group 5"/>
          <p:cNvGrpSpPr/>
          <p:nvPr/>
        </p:nvGrpSpPr>
        <p:grpSpPr>
          <a:xfrm>
            <a:off x="1106087" y="1157647"/>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1"/>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3960843"/>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1"/>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599045"/>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3960843"/>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395127"/>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89925" y="1758429"/>
            <a:ext cx="4911512" cy="468134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876651" y="1759961"/>
            <a:ext cx="4909904" cy="467981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1553712" y="1726791"/>
            <a:ext cx="4916647"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862459" y="1768490"/>
            <a:ext cx="4924096"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5">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939999" y="2820008"/>
            <a:ext cx="4571342" cy="25252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549797" y="3999564"/>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5314821" y="285262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5314821" y="479753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908528" y="357879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3486497" y="3987443"/>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7208013" y="3547534"/>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880126" y="3829492"/>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2094577" y="3829492"/>
            <a:ext cx="1123499" cy="1026646"/>
          </a:xfrm>
          <a:prstGeom prst="rect">
            <a:avLst/>
          </a:prstGeom>
        </p:spPr>
      </p:pic>
    </p:spTree>
    <p:extLst>
      <p:ext uri="{BB962C8B-B14F-4D97-AF65-F5344CB8AC3E}">
        <p14:creationId xmlns:p14="http://schemas.microsoft.com/office/powerpoint/2010/main" val="1441043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grpSp>
        <p:nvGrpSpPr>
          <p:cNvPr id="9" name="On-Premises"/>
          <p:cNvGrpSpPr/>
          <p:nvPr/>
        </p:nvGrpSpPr>
        <p:grpSpPr>
          <a:xfrm>
            <a:off x="1686480" y="1768490"/>
            <a:ext cx="4908907" cy="4671284"/>
            <a:chOff x="1686480" y="1768490"/>
            <a:chExt cx="4908907" cy="4671284"/>
          </a:xfrm>
        </p:grpSpPr>
        <p:sp>
          <p:nvSpPr>
            <p:cNvPr id="5" name="Rectangle 4"/>
            <p:cNvSpPr/>
            <p:nvPr/>
          </p:nvSpPr>
          <p:spPr bwMode="auto">
            <a:xfrm>
              <a:off x="1686480" y="1768490"/>
              <a:ext cx="4900956" cy="467128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1686989" y="1768491"/>
              <a:ext cx="4908398" cy="723072"/>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1881295" y="3491038"/>
              <a:ext cx="1540162" cy="35325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sp>
          <p:nvSpPr>
            <p:cNvPr id="24" name="Content Placeholder 9"/>
            <p:cNvSpPr txBox="1">
              <a:spLocks/>
            </p:cNvSpPr>
            <p:nvPr>
              <p:custDataLst>
                <p:tags r:id="rId1"/>
              </p:custDataLst>
            </p:nvPr>
          </p:nvSpPr>
          <p:spPr>
            <a:xfrm>
              <a:off x="1804234" y="4419536"/>
              <a:ext cx="3307613"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pic>
          <p:nvPicPr>
            <p:cNvPr id="29" name="Picture 28"/>
            <p:cNvPicPr>
              <a:picLocks noChangeAspect="1"/>
            </p:cNvPicPr>
            <p:nvPr/>
          </p:nvPicPr>
          <p:blipFill>
            <a:blip r:embed="rId4">
              <a:lum bright="-40000" contrast="-40000"/>
            </a:blip>
            <a:stretch>
              <a:fillRect/>
            </a:stretch>
          </p:blipFill>
          <p:spPr>
            <a:xfrm>
              <a:off x="2221077" y="2445862"/>
              <a:ext cx="1015603" cy="928051"/>
            </a:xfrm>
            <a:prstGeom prst="rect">
              <a:avLst/>
            </a:prstGeom>
          </p:spPr>
        </p:pic>
      </p:grpSp>
      <p:grpSp>
        <p:nvGrpSpPr>
          <p:cNvPr id="25" name="Upload VHD"/>
          <p:cNvGrpSpPr/>
          <p:nvPr/>
        </p:nvGrpSpPr>
        <p:grpSpPr>
          <a:xfrm>
            <a:off x="3603955" y="2657655"/>
            <a:ext cx="2489829" cy="2819955"/>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MyApp.vhd</a:t>
                </a:r>
                <a:endParaRPr lang="en-US" sz="16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18" name="To The Cloud"/>
          <p:cNvGrpSpPr/>
          <p:nvPr/>
        </p:nvGrpSpPr>
        <p:grpSpPr>
          <a:xfrm>
            <a:off x="6117166" y="1768490"/>
            <a:ext cx="5669389" cy="4671284"/>
            <a:chOff x="6117166" y="1768490"/>
            <a:chExt cx="5669389" cy="4671284"/>
          </a:xfrm>
        </p:grpSpPr>
        <p:grpSp>
          <p:nvGrpSpPr>
            <p:cNvPr id="27" name="Group 26"/>
            <p:cNvGrpSpPr/>
            <p:nvPr/>
          </p:nvGrpSpPr>
          <p:grpSpPr>
            <a:xfrm>
              <a:off x="6878157" y="1768490"/>
              <a:ext cx="4908398" cy="4671284"/>
              <a:chOff x="4689547" y="828676"/>
              <a:chExt cx="4073454" cy="3876674"/>
            </a:xfrm>
            <a:solidFill>
              <a:schemeClr val="accent1">
                <a:lumMod val="20000"/>
                <a:lumOff val="80000"/>
              </a:schemeClr>
            </a:solidFill>
          </p:grpSpPr>
          <p:sp>
            <p:nvSpPr>
              <p:cNvPr id="6" name="Rectangle 5"/>
              <p:cNvSpPr/>
              <p:nvPr/>
            </p:nvSpPr>
            <p:spPr bwMode="auto">
              <a:xfrm>
                <a:off x="4695723" y="828676"/>
                <a:ext cx="4067278" cy="38766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grp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tx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17" name="Right Arrow 16"/>
            <p:cNvSpPr/>
            <p:nvPr/>
          </p:nvSpPr>
          <p:spPr bwMode="auto">
            <a:xfrm>
              <a:off x="6117166" y="4762093"/>
              <a:ext cx="1170268" cy="51728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5">
              <a:lum bright="-40000" contrast="-40000"/>
            </a:blip>
            <a:stretch>
              <a:fillRect/>
            </a:stretch>
          </p:blipFill>
          <p:spPr>
            <a:xfrm>
              <a:off x="7360427" y="4491605"/>
              <a:ext cx="965916" cy="1175898"/>
            </a:xfrm>
            <a:prstGeom prst="rect">
              <a:avLst/>
            </a:prstGeom>
          </p:spPr>
        </p:pic>
      </p:grpSp>
      <p:grpSp>
        <p:nvGrpSpPr>
          <p:cNvPr id="22" name="Provision VM"/>
          <p:cNvGrpSpPr/>
          <p:nvPr/>
        </p:nvGrpSpPr>
        <p:grpSpPr>
          <a:xfrm>
            <a:off x="8371367" y="3529114"/>
            <a:ext cx="3349701" cy="2046508"/>
            <a:chOff x="8371367" y="3529114"/>
            <a:chExt cx="3349701" cy="2046508"/>
          </a:xfrm>
        </p:grpSpPr>
        <p:grpSp>
          <p:nvGrpSpPr>
            <p:cNvPr id="26" name="Group 25"/>
            <p:cNvGrpSpPr/>
            <p:nvPr/>
          </p:nvGrpSpPr>
          <p:grpSpPr>
            <a:xfrm>
              <a:off x="8371367" y="3529114"/>
              <a:ext cx="3349701" cy="1948503"/>
              <a:chOff x="5928754" y="2289803"/>
              <a:chExt cx="2779899" cy="1617052"/>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354536" y="2289803"/>
                <a:ext cx="1354117" cy="100245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pic>
          <p:nvPicPr>
            <p:cNvPr id="30" name="Picture 29"/>
            <p:cNvPicPr>
              <a:picLocks noChangeAspect="1"/>
            </p:cNvPicPr>
            <p:nvPr/>
          </p:nvPicPr>
          <p:blipFill>
            <a:blip r:embed="rId4">
              <a:lum bright="-40000" contrast="-40000"/>
            </a:blip>
            <a:stretch>
              <a:fillRect/>
            </a:stretch>
          </p:blipFill>
          <p:spPr>
            <a:xfrm>
              <a:off x="10497265" y="4647571"/>
              <a:ext cx="1015603" cy="928051"/>
            </a:xfrm>
            <a:prstGeom prst="rect">
              <a:avLst/>
            </a:prstGeom>
          </p:spPr>
        </p:pic>
      </p:grpSp>
    </p:spTree>
    <p:extLst>
      <p:ext uri="{BB962C8B-B14F-4D97-AF65-F5344CB8AC3E}">
        <p14:creationId xmlns:p14="http://schemas.microsoft.com/office/powerpoint/2010/main" val="3115197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840" y="4251304"/>
            <a:ext cx="10521256" cy="1093895"/>
          </a:xfrm>
        </p:spPr>
        <p:txBody>
          <a:bodyPr>
            <a:normAutofit fontScale="90000"/>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15734" y="1519237"/>
            <a:ext cx="11173091" cy="533876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1015734" y="1531936"/>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tx1">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3433639" y="5431352"/>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507991" y="5546354"/>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tx2">
                <a:lumMod val="40000"/>
                <a:lumOff val="6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895909" y="3112894"/>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740220" y="5927984"/>
            <a:ext cx="136872" cy="190894"/>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3136914" y="2515563"/>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rgbClr val="8C8C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7245288" y="3185642"/>
            <a:ext cx="4004506" cy="3263394"/>
            <a:chOff x="5054384" y="2069276"/>
            <a:chExt cx="3004162" cy="2448183"/>
          </a:xfrm>
        </p:grpSpPr>
        <p:sp>
          <p:nvSpPr>
            <p:cNvPr id="19" name="Right Arrow 18"/>
            <p:cNvSpPr/>
            <p:nvPr/>
          </p:nvSpPr>
          <p:spPr bwMode="auto">
            <a:xfrm>
              <a:off x="5983857" y="3090423"/>
              <a:ext cx="1296952"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322088" y="2069276"/>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83857" y="2579873"/>
              <a:ext cx="1296952"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83857" y="3598892"/>
              <a:ext cx="1296952"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10326446" y="3904929"/>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10326446" y="4547941"/>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7302366" y="4493106"/>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10326446" y="5257110"/>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840413" y="2543138"/>
            <a:ext cx="1068533" cy="1300823"/>
          </a:xfrm>
          <a:prstGeom prst="rect">
            <a:avLst/>
          </a:prstGeom>
        </p:spPr>
      </p:pic>
    </p:spTree>
    <p:extLst>
      <p:ext uri="{BB962C8B-B14F-4D97-AF65-F5344CB8AC3E}">
        <p14:creationId xmlns:p14="http://schemas.microsoft.com/office/powerpoint/2010/main" val="177541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4121"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3" name="Title 2"/>
          <p:cNvSpPr>
            <a:spLocks noGrp="1"/>
          </p:cNvSpPr>
          <p:nvPr>
            <p:ph type="title"/>
            <p:custDataLst>
              <p:tags r:id="rId4"/>
            </p:custDataLst>
          </p:nvPr>
        </p:nvSpPr>
        <p:spPr/>
        <p:txBody>
          <a:bodyPr/>
          <a:lstStyle/>
          <a:p>
            <a:r>
              <a:rPr lang="en-IN" sz="5400" dirty="0">
                <a:cs typeface="Segoe UI"/>
              </a:rPr>
              <a:t>What will work on upload…</a:t>
            </a:r>
            <a:endParaRPr lang="en-US" sz="5400" dirty="0">
              <a:cs typeface="Segoe UI"/>
            </a:endParaRPr>
          </a:p>
        </p:txBody>
      </p:sp>
      <p:grpSp>
        <p:nvGrpSpPr>
          <p:cNvPr id="13" name="Group 12"/>
          <p:cNvGrpSpPr/>
          <p:nvPr/>
        </p:nvGrpSpPr>
        <p:grpSpPr>
          <a:xfrm>
            <a:off x="1738031" y="1671271"/>
            <a:ext cx="9726481" cy="4557467"/>
            <a:chOff x="1058750" y="1602994"/>
            <a:chExt cx="11130075" cy="5215139"/>
          </a:xfrm>
        </p:grpSpPr>
        <p:sp>
          <p:nvSpPr>
            <p:cNvPr id="4" name="Rectangle 3"/>
            <p:cNvSpPr/>
            <p:nvPr>
              <p:custDataLst>
                <p:tags r:id="rId5"/>
              </p:custDataLst>
            </p:nvPr>
          </p:nvSpPr>
          <p:spPr bwMode="auto">
            <a:xfrm>
              <a:off x="1069193" y="1602994"/>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5" name="TextBox 4"/>
            <p:cNvSpPr txBox="1"/>
            <p:nvPr>
              <p:custDataLst>
                <p:tags r:id="rId6"/>
              </p:custDataLst>
            </p:nvPr>
          </p:nvSpPr>
          <p:spPr>
            <a:xfrm>
              <a:off x="5503808" y="1681124"/>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1058750" y="4256550"/>
              <a:ext cx="11119632" cy="25596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885507" y="6319663"/>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1264798" y="1941459"/>
              <a:ext cx="3895426" cy="1985030"/>
            </a:xfrm>
            <a:prstGeom prst="rect">
              <a:avLst/>
            </a:prstGeom>
            <a:solidFill>
              <a:schemeClr val="tx2">
                <a:lumMod val="40000"/>
                <a:lumOff val="60000"/>
              </a:schemeClr>
            </a:solidFill>
            <a:ln w="9525" cap="flat" cmpd="sng" algn="ctr">
              <a:noFill/>
              <a:prstDash val="solid"/>
            </a:ln>
            <a:effectLst/>
          </p:spPr>
          <p:txBody>
            <a:bodyPr lIns="45720" rIns="45720" rtlCol="0" anchor="ctr" anchorCtr="0"/>
            <a:lstStyle/>
            <a:p>
              <a:pPr defTabSz="1218631"/>
              <a:r>
                <a:rPr lang="en-US" sz="1800" b="1" i="1" dirty="0" err="1">
                  <a:solidFill>
                    <a:srgbClr val="FFC000">
                      <a:alpha val="99000"/>
                    </a:srgbClr>
                  </a:solidFill>
                  <a:latin typeface="Segoe UI"/>
                  <a:ea typeface="Segoe UI" pitchFamily="34" charset="0"/>
                  <a:cs typeface="Segoe UI" pitchFamily="34" charset="0"/>
                </a:rPr>
                <a:t>Sysprep’d</a:t>
              </a:r>
              <a:r>
                <a:rPr lang="en-US" sz="1800" dirty="0">
                  <a:solidFill>
                    <a:srgbClr val="FFC000">
                      <a:alpha val="99000"/>
                    </a:srgbClr>
                  </a:solidFill>
                  <a:latin typeface="Segoe UI"/>
                  <a:ea typeface="Segoe UI" pitchFamily="34" charset="0"/>
                  <a:cs typeface="Segoe UI" pitchFamily="34" charset="0"/>
                </a:rPr>
                <a:t> </a:t>
              </a:r>
              <a:r>
                <a:rPr lang="en-US" sz="1800" dirty="0">
                  <a:solidFill>
                    <a:schemeClr val="bg1">
                      <a:alpha val="99000"/>
                    </a:schemeClr>
                  </a:solidFill>
                  <a:latin typeface="Segoe UI"/>
                  <a:ea typeface="Segoe UI" pitchFamily="34" charset="0"/>
                  <a:cs typeface="Segoe UI" pitchFamily="34" charset="0"/>
                </a:rPr>
                <a:t>Windows </a:t>
              </a:r>
              <a:r>
                <a:rPr lang="en-US" sz="1800" dirty="0" smtClean="0">
                  <a:solidFill>
                    <a:schemeClr val="bg1">
                      <a:alpha val="99000"/>
                    </a:schemeClr>
                  </a:solidFill>
                  <a:latin typeface="Segoe UI"/>
                  <a:ea typeface="Segoe UI" pitchFamily="34" charset="0"/>
                  <a:cs typeface="Segoe UI" pitchFamily="34" charset="0"/>
                </a:rPr>
                <a:t>Server OS </a:t>
              </a:r>
              <a:endParaRPr lang="en-US" sz="1800" dirty="0">
                <a:solidFill>
                  <a:schemeClr val="bg1">
                    <a:alpha val="99000"/>
                  </a:schemeClr>
                </a:solidFill>
                <a:latin typeface="Segoe UI"/>
                <a:ea typeface="Segoe UI" pitchFamily="34" charset="0"/>
                <a:cs typeface="Segoe UI" pitchFamily="34" charset="0"/>
              </a:endParaRPr>
            </a:p>
            <a:p>
              <a:pPr defTabSz="1218631"/>
              <a:r>
                <a:rPr lang="en-US" sz="1800" dirty="0" err="1">
                  <a:solidFill>
                    <a:schemeClr val="bg1">
                      <a:alpha val="99000"/>
                    </a:schemeClr>
                  </a:solidFill>
                  <a:latin typeface="Segoe UI"/>
                  <a:ea typeface="Segoe UI" pitchFamily="34" charset="0"/>
                  <a:cs typeface="Segoe UI" pitchFamily="34" charset="0"/>
                </a:rPr>
                <a:t>VHD</a:t>
              </a:r>
              <a:r>
                <a:rPr lang="en-US" sz="1800" dirty="0">
                  <a:solidFill>
                    <a:schemeClr val="bg1">
                      <a:alpha val="99000"/>
                    </a:schemeClr>
                  </a:solidFill>
                  <a:latin typeface="Segoe UI"/>
                  <a:ea typeface="Segoe UI" pitchFamily="34" charset="0"/>
                  <a:cs typeface="Segoe UI" pitchFamily="34" charset="0"/>
                </a:rPr>
                <a:t> on Hyper-V</a:t>
              </a:r>
            </a:p>
            <a:p>
              <a:pPr defTabSz="1218631"/>
              <a:endParaRPr lang="en-US" sz="1800" dirty="0">
                <a:solidFill>
                  <a:schemeClr val="bg1">
                    <a:alpha val="99000"/>
                  </a:schemeClr>
                </a:solidFill>
                <a:latin typeface="Segoe UI"/>
                <a:ea typeface="Segoe UI" pitchFamily="34" charset="0"/>
                <a:cs typeface="Segoe UI" pitchFamily="34" charset="0"/>
              </a:endParaRPr>
            </a:p>
            <a:p>
              <a:pPr defTabSz="1218631"/>
              <a:r>
                <a:rPr lang="en-US" sz="1800" dirty="0">
                  <a:solidFill>
                    <a:schemeClr val="bg1">
                      <a:alpha val="99000"/>
                    </a:schemeClr>
                  </a:solidFill>
                  <a:latin typeface="Segoe UI"/>
                  <a:ea typeface="Segoe UI" pitchFamily="34" charset="0"/>
                  <a:cs typeface="Segoe UI" pitchFamily="34" charset="0"/>
                </a:rPr>
                <a:t>(Server 2008 R2 and </a:t>
              </a:r>
              <a:r>
                <a:rPr lang="en-US" sz="1800" dirty="0" smtClean="0">
                  <a:solidFill>
                    <a:schemeClr val="bg1">
                      <a:alpha val="99000"/>
                    </a:schemeClr>
                  </a:solidFill>
                  <a:latin typeface="Segoe UI"/>
                  <a:ea typeface="Segoe UI" pitchFamily="34" charset="0"/>
                  <a:cs typeface="Segoe UI" pitchFamily="34" charset="0"/>
                </a:rPr>
                <a:t/>
              </a:r>
              <a:br>
                <a:rPr lang="en-US" sz="1800" dirty="0" smtClean="0">
                  <a:solidFill>
                    <a:schemeClr val="bg1">
                      <a:alpha val="99000"/>
                    </a:schemeClr>
                  </a:solidFill>
                  <a:latin typeface="Segoe UI"/>
                  <a:ea typeface="Segoe UI" pitchFamily="34" charset="0"/>
                  <a:cs typeface="Segoe UI" pitchFamily="34" charset="0"/>
                </a:rPr>
              </a:br>
              <a:r>
                <a:rPr lang="en-US" sz="1800" dirty="0" smtClean="0">
                  <a:solidFill>
                    <a:schemeClr val="bg1">
                      <a:alpha val="99000"/>
                    </a:schemeClr>
                  </a:solidFill>
                  <a:latin typeface="Segoe UI"/>
                  <a:ea typeface="Segoe UI" pitchFamily="34" charset="0"/>
                  <a:cs typeface="Segoe UI" pitchFamily="34" charset="0"/>
                </a:rPr>
                <a:t>Windows </a:t>
              </a:r>
              <a:r>
                <a:rPr lang="en-US" sz="1800" dirty="0">
                  <a:solidFill>
                    <a:schemeClr val="bg1">
                      <a:alpha val="99000"/>
                    </a:schemeClr>
                  </a:solidFill>
                  <a:latin typeface="Segoe UI"/>
                  <a:ea typeface="Segoe UI" pitchFamily="34" charset="0"/>
                  <a:cs typeface="Segoe UI" pitchFamily="34" charset="0"/>
                </a:rPr>
                <a:t>Server 2012)</a:t>
              </a:r>
            </a:p>
          </p:txBody>
        </p:sp>
        <p:sp>
          <p:nvSpPr>
            <p:cNvPr id="9" name="Rectangle 8"/>
            <p:cNvSpPr/>
            <p:nvPr>
              <p:custDataLst>
                <p:tags r:id="rId10"/>
              </p:custDataLst>
            </p:nvPr>
          </p:nvSpPr>
          <p:spPr bwMode="auto">
            <a:xfrm>
              <a:off x="8607685" y="1941459"/>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1264796" y="4609769"/>
              <a:ext cx="3895430" cy="1985030"/>
            </a:xfrm>
            <a:prstGeom prst="rect">
              <a:avLst/>
            </a:prstGeom>
            <a:solidFill>
              <a:schemeClr val="accent1">
                <a:lumMod val="75000"/>
              </a:schemeClr>
            </a:solidFill>
            <a:ln w="9525" cap="flat" cmpd="sng" algn="ctr">
              <a:noFill/>
              <a:prstDash val="solid"/>
            </a:ln>
            <a:effectLst/>
          </p:spPr>
          <p:txBody>
            <a:bodyPr lIns="45720" rIns="45720" rtlCol="0" anchor="ctr" anchorCtr="0"/>
            <a:lstStyle/>
            <a:p>
              <a:pPr defTabSz="1218631"/>
              <a:r>
                <a:rPr lang="en-US" sz="1800" dirty="0">
                  <a:solidFill>
                    <a:schemeClr val="bg1">
                      <a:alpha val="99000"/>
                    </a:schemeClr>
                  </a:solidFill>
                  <a:latin typeface="Segoe UI"/>
                  <a:ea typeface="Segoe UI" pitchFamily="34" charset="0"/>
                  <a:cs typeface="Segoe UI" pitchFamily="34" charset="0"/>
                </a:rPr>
                <a:t>Windows Server </a:t>
              </a:r>
            </a:p>
            <a:p>
              <a:pPr defTabSz="1218631"/>
              <a:r>
                <a:rPr lang="en-US" sz="1800" dirty="0" err="1">
                  <a:solidFill>
                    <a:schemeClr val="bg1">
                      <a:alpha val="99000"/>
                    </a:schemeClr>
                  </a:solidFill>
                  <a:latin typeface="Segoe UI"/>
                  <a:ea typeface="Segoe UI" pitchFamily="34" charset="0"/>
                  <a:cs typeface="Segoe UI" pitchFamily="34" charset="0"/>
                </a:rPr>
                <a:t>VHD</a:t>
              </a:r>
              <a:r>
                <a:rPr lang="en-US" sz="1800" dirty="0">
                  <a:solidFill>
                    <a:schemeClr val="bg1">
                      <a:alpha val="99000"/>
                    </a:schemeClr>
                  </a:solidFill>
                  <a:latin typeface="Segoe UI"/>
                  <a:ea typeface="Segoe UI" pitchFamily="34" charset="0"/>
                  <a:cs typeface="Segoe UI" pitchFamily="34" charset="0"/>
                </a:rPr>
                <a:t> on Hyper-V</a:t>
              </a:r>
            </a:p>
            <a:p>
              <a:pPr defTabSz="1218631"/>
              <a:endParaRPr lang="en-US" sz="1800" dirty="0">
                <a:solidFill>
                  <a:schemeClr val="bg1">
                    <a:alpha val="99000"/>
                  </a:schemeClr>
                </a:solidFill>
                <a:latin typeface="Segoe UI"/>
                <a:ea typeface="Segoe UI" pitchFamily="34" charset="0"/>
                <a:cs typeface="Segoe UI" pitchFamily="34" charset="0"/>
              </a:endParaRPr>
            </a:p>
            <a:p>
              <a:pPr defTabSz="1218631"/>
              <a:r>
                <a:rPr lang="en-US" sz="1800" dirty="0">
                  <a:solidFill>
                    <a:schemeClr val="bg1">
                      <a:alpha val="99000"/>
                    </a:schemeClr>
                  </a:solidFill>
                  <a:latin typeface="Segoe UI"/>
                  <a:ea typeface="Segoe UI" pitchFamily="34" charset="0"/>
                  <a:cs typeface="Segoe UI" pitchFamily="34" charset="0"/>
                </a:rPr>
                <a:t>(Server 2008 R2 and </a:t>
              </a:r>
              <a:r>
                <a:rPr lang="en-US" sz="1800" dirty="0" smtClean="0">
                  <a:solidFill>
                    <a:schemeClr val="bg1">
                      <a:alpha val="99000"/>
                    </a:schemeClr>
                  </a:solidFill>
                  <a:latin typeface="Segoe UI"/>
                  <a:ea typeface="Segoe UI" pitchFamily="34" charset="0"/>
                  <a:cs typeface="Segoe UI" pitchFamily="34" charset="0"/>
                </a:rPr>
                <a:t/>
              </a:r>
              <a:br>
                <a:rPr lang="en-US" sz="1800" dirty="0" smtClean="0">
                  <a:solidFill>
                    <a:schemeClr val="bg1">
                      <a:alpha val="99000"/>
                    </a:schemeClr>
                  </a:solidFill>
                  <a:latin typeface="Segoe UI"/>
                  <a:ea typeface="Segoe UI" pitchFamily="34" charset="0"/>
                  <a:cs typeface="Segoe UI" pitchFamily="34" charset="0"/>
                </a:rPr>
              </a:br>
              <a:r>
                <a:rPr lang="en-US" sz="1800" dirty="0" smtClean="0">
                  <a:solidFill>
                    <a:schemeClr val="bg1">
                      <a:alpha val="99000"/>
                    </a:schemeClr>
                  </a:solidFill>
                  <a:ea typeface="Segoe UI" pitchFamily="34" charset="0"/>
                  <a:cs typeface="Segoe UI" pitchFamily="34" charset="0"/>
                </a:rPr>
                <a:t>Windows </a:t>
              </a:r>
              <a:r>
                <a:rPr lang="en-US" sz="1800" dirty="0">
                  <a:solidFill>
                    <a:schemeClr val="bg1">
                      <a:alpha val="99000"/>
                    </a:schemeClr>
                  </a:solidFill>
                  <a:ea typeface="Segoe UI" pitchFamily="34" charset="0"/>
                  <a:cs typeface="Segoe UI" pitchFamily="34" charset="0"/>
                </a:rPr>
                <a:t>Server 2012)</a:t>
              </a:r>
              <a:endParaRPr lang="en-US" sz="1800"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607685" y="4609769"/>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5708981" y="2123668"/>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708981" y="4629986"/>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grpSp>
    </p:spTree>
    <p:custDataLst>
      <p:tags r:id="rId2"/>
    </p:custDataLst>
    <p:extLst>
      <p:ext uri="{BB962C8B-B14F-4D97-AF65-F5344CB8AC3E}">
        <p14:creationId xmlns:p14="http://schemas.microsoft.com/office/powerpoint/2010/main" val="58839633"/>
      </p:ext>
    </p:extLst>
  </p:cSld>
  <p:clrMapOvr>
    <a:masterClrMapping/>
  </p:clrMapOvr>
  <mc:AlternateContent xmlns:mc="http://schemas.openxmlformats.org/markup-compatibility/2006" xmlns:p14="http://schemas.microsoft.com/office/powerpoint/2010/main">
    <mc:Choice Requires="p14">
      <p:transition p14:dur="0" advTm="27816"/>
    </mc:Choice>
    <mc:Fallback xmlns="">
      <p:transition advTm="2781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sp>
        <p:nvSpPr>
          <p:cNvPr id="5" name="Picture Placeholder 4"/>
          <p:cNvSpPr>
            <a:spLocks noGrp="1"/>
          </p:cNvSpPr>
          <p:nvPr>
            <p:ph type="pic" sz="quarter" idx="12"/>
          </p:nvPr>
        </p:nvSpPr>
        <p:spPr>
          <a:solidFill>
            <a:schemeClr val="accent1"/>
          </a:solidFill>
        </p:spPr>
      </p:sp>
      <p:sp>
        <p:nvSpPr>
          <p:cNvPr id="2" name="Title 1"/>
          <p:cNvSpPr>
            <a:spLocks noGrp="1"/>
          </p:cNvSpPr>
          <p:nvPr>
            <p:ph type="title"/>
          </p:nvPr>
        </p:nvSpPr>
        <p:spPr/>
        <p:txBody>
          <a:bodyPr/>
          <a:lstStyle/>
          <a:p>
            <a:r>
              <a:rPr lang="en-US" sz="5400" dirty="0" smtClean="0"/>
              <a:t>Tips on BYO Generalized Images</a:t>
            </a:r>
            <a:endParaRPr lang="en-US" sz="5400" dirty="0"/>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890" y="2352344"/>
            <a:ext cx="3536354" cy="2439287"/>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75085093"/>
      </p:ext>
    </p:extLst>
  </p:cSld>
  <p:clrMapOvr>
    <a:masterClrMapping/>
  </p:clrMapOvr>
  <mc:AlternateContent xmlns:mc="http://schemas.openxmlformats.org/markup-compatibility/2006" xmlns:p14="http://schemas.microsoft.com/office/powerpoint/2010/main">
    <mc:Choice Requires="p14">
      <p:transition p14:dur="0" advTm="54640"/>
    </mc:Choice>
    <mc:Fallback xmlns="">
      <p:transition advTm="5464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Imaging Virtual </a:t>
            </a:r>
            <a:r>
              <a:rPr lang="en-US" dirty="0" smtClean="0"/>
              <a:t>Machines</a:t>
            </a:r>
            <a:endParaRPr lang="en-US" dirty="0"/>
          </a:p>
        </p:txBody>
      </p:sp>
    </p:spTree>
    <p:extLst>
      <p:ext uri="{BB962C8B-B14F-4D97-AF65-F5344CB8AC3E}">
        <p14:creationId xmlns:p14="http://schemas.microsoft.com/office/powerpoint/2010/main" val="4031272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571092"/>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idx="4294967295"/>
          </p:nvPr>
        </p:nvSpPr>
        <p:spPr>
          <a:xfrm>
            <a:off x="0" y="131303"/>
            <a:ext cx="10969625" cy="1143000"/>
          </a:xfrm>
        </p:spPr>
        <p:txBody>
          <a:bodyPr>
            <a:normAutofit/>
          </a:bodyPr>
          <a:lstStyle/>
          <a:p>
            <a:r>
              <a:rPr lang="en-GB" sz="4400" dirty="0">
                <a:solidFill>
                  <a:schemeClr val="tx1"/>
                </a:solidFill>
              </a:rPr>
              <a:t>Manage using existing Tools</a:t>
            </a:r>
          </a:p>
        </p:txBody>
      </p:sp>
      <p:sp>
        <p:nvSpPr>
          <p:cNvPr id="68" name="TextBox 20"/>
          <p:cNvSpPr txBox="1"/>
          <p:nvPr/>
        </p:nvSpPr>
        <p:spPr>
          <a:xfrm>
            <a:off x="7281075" y="5950162"/>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452998"/>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5944751"/>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583751"/>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575226"/>
            <a:ext cx="914032" cy="914032"/>
          </a:xfrm>
          <a:prstGeom prst="rect">
            <a:avLst/>
          </a:prstGeom>
          <a:noFill/>
        </p:spPr>
      </p:pic>
      <p:sp>
        <p:nvSpPr>
          <p:cNvPr id="104" name="Freeform 103"/>
          <p:cNvSpPr>
            <a:spLocks noEditPoints="1"/>
          </p:cNvSpPr>
          <p:nvPr/>
        </p:nvSpPr>
        <p:spPr bwMode="black">
          <a:xfrm>
            <a:off x="4332901" y="3373165"/>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541637"/>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005201"/>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257731"/>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5950162"/>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302834"/>
            <a:ext cx="103479" cy="264875"/>
          </a:xfrm>
          <a:prstGeom prst="rect">
            <a:avLst/>
          </a:prstGeom>
          <a:noFill/>
        </p:spPr>
      </p:pic>
      <p:sp>
        <p:nvSpPr>
          <p:cNvPr id="139" name="TextBox 138"/>
          <p:cNvSpPr txBox="1"/>
          <p:nvPr/>
        </p:nvSpPr>
        <p:spPr>
          <a:xfrm>
            <a:off x="10513284" y="5342962"/>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612946"/>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706682"/>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537938"/>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2832370"/>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396572"/>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495230"/>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666610"/>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638297"/>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712223"/>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1989265"/>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2768319"/>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140089"/>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131638"/>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292314"/>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285964"/>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701128"/>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743545"/>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435561"/>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317485"/>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714095"/>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599897"/>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379049"/>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005201"/>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257731"/>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005201"/>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257731"/>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355917"/>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543970"/>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2939065"/>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56470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2943687"/>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035214"/>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56946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564698"/>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295548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74605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59378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47008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597546"/>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580491"/>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593363"/>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100" y="1739900"/>
            <a:ext cx="7324990" cy="4495800"/>
          </a:xfrm>
        </p:spPr>
        <p:txBody>
          <a:bodyPr>
            <a:normAutofit fontScale="92500" lnSpcReduction="10000"/>
          </a:bodyPr>
          <a:lstStyle/>
          <a:p>
            <a:pPr marL="0" indent="0">
              <a:buNone/>
            </a:pPr>
            <a:r>
              <a:rPr lang="en-US" sz="3200" dirty="0" smtClean="0"/>
              <a:t>Full Support for </a:t>
            </a:r>
            <a:r>
              <a:rPr lang="en-US" sz="3200" dirty="0" err="1" smtClean="0"/>
              <a:t>IaaS</a:t>
            </a:r>
            <a:endParaRPr lang="en-US" sz="3200" dirty="0" smtClean="0"/>
          </a:p>
          <a:p>
            <a:r>
              <a:rPr lang="en-US" dirty="0" smtClean="0"/>
              <a:t>Windows Azure PowerShell </a:t>
            </a:r>
            <a:r>
              <a:rPr lang="en-US" dirty="0" err="1" smtClean="0"/>
              <a:t>Cmdlets</a:t>
            </a:r>
            <a:endParaRPr lang="en-US" dirty="0" smtClean="0"/>
          </a:p>
          <a:p>
            <a:r>
              <a:rPr lang="en-US" dirty="0" smtClean="0"/>
              <a:t>Cross Platform Scripting Built on node.js</a:t>
            </a:r>
          </a:p>
          <a:p>
            <a:endParaRPr lang="en-US" dirty="0" smtClean="0"/>
          </a:p>
          <a:p>
            <a:pPr marL="0" indent="0">
              <a:buNone/>
            </a:pPr>
            <a:r>
              <a:rPr lang="en-US" sz="3200" dirty="0" smtClean="0"/>
              <a:t>Capabilities</a:t>
            </a:r>
          </a:p>
          <a:p>
            <a:r>
              <a:rPr lang="en-US" dirty="0" smtClean="0"/>
              <a:t>Provisioning, Removal</a:t>
            </a:r>
          </a:p>
          <a:p>
            <a:r>
              <a:rPr lang="en-US" dirty="0" smtClean="0"/>
              <a:t>Reboot, Start</a:t>
            </a:r>
            <a:br>
              <a:rPr lang="en-US" dirty="0" smtClean="0"/>
            </a:br>
            <a:r>
              <a:rPr lang="en-US" dirty="0" smtClean="0"/>
              <a:t>Import and Export VM settings</a:t>
            </a:r>
          </a:p>
          <a:p>
            <a:r>
              <a:rPr lang="en-US" dirty="0" smtClean="0"/>
              <a:t>Support for Windows and Linux VMs</a:t>
            </a:r>
          </a:p>
          <a:p>
            <a:r>
              <a:rPr lang="en-US" dirty="0" smtClean="0"/>
              <a:t>Domain Join at Provision for Windows</a:t>
            </a:r>
          </a:p>
          <a:p>
            <a:r>
              <a:rPr lang="en-US" dirty="0" smtClean="0"/>
              <a:t>Fully Customize VM with Data Disks and Endpoint Configuration</a:t>
            </a:r>
          </a:p>
          <a:p>
            <a:r>
              <a:rPr lang="en-US" dirty="0" smtClean="0"/>
              <a:t>Automate Virtual Network Settings</a:t>
            </a:r>
          </a:p>
          <a:p>
            <a:endParaRPr lang="en-US" dirty="0" smtClean="0"/>
          </a:p>
          <a:p>
            <a:endParaRPr lang="en-US" dirty="0"/>
          </a:p>
        </p:txBody>
      </p:sp>
      <p:sp>
        <p:nvSpPr>
          <p:cNvPr id="2" name="Title 1"/>
          <p:cNvSpPr>
            <a:spLocks noGrp="1"/>
          </p:cNvSpPr>
          <p:nvPr>
            <p:ph type="title"/>
          </p:nvPr>
        </p:nvSpPr>
        <p:spPr/>
        <p:txBody>
          <a:bodyPr/>
          <a:lstStyle/>
          <a:p>
            <a:r>
              <a:rPr lang="en-US" smtClean="0"/>
              <a:t>Scripting Capabilities</a:t>
            </a:r>
            <a:endParaRPr lang="en-US"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2485004" y="1900637"/>
            <a:ext cx="9383536"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1176824" y="1900637"/>
            <a:ext cx="1309347" cy="13093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1176831" y="3390853"/>
            <a:ext cx="1307250" cy="13072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1176831" y="4878976"/>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2485004" y="4878976"/>
            <a:ext cx="9383536"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2485004" y="3390853"/>
            <a:ext cx="9383536"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1391773"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1434816"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1449981"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2484081" y="1900637"/>
            <a:ext cx="9384459"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1175902" y="1900637"/>
            <a:ext cx="1309347" cy="13093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1175909" y="3390853"/>
            <a:ext cx="1307250" cy="13072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1175909" y="4878976"/>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2484081" y="4878976"/>
            <a:ext cx="9384459"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2484081" y="3390853"/>
            <a:ext cx="9384459"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1550940"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1415249"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1461034"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 the </a:t>
            </a:r>
            <a:r>
              <a:rPr lang="en-US" dirty="0" err="1"/>
              <a:t>DevUnleashed</a:t>
            </a:r>
            <a:r>
              <a:rPr lang="en-US" dirty="0"/>
              <a:t> Windows Azure Survey</a:t>
            </a:r>
          </a:p>
        </p:txBody>
      </p:sp>
      <p:sp>
        <p:nvSpPr>
          <p:cNvPr id="5" name="Content Placeholder 1"/>
          <p:cNvSpPr txBox="1">
            <a:spLocks/>
          </p:cNvSpPr>
          <p:nvPr/>
        </p:nvSpPr>
        <p:spPr>
          <a:xfrm>
            <a:off x="1111418" y="1911982"/>
            <a:ext cx="5314050" cy="4574571"/>
          </a:xfrm>
          <a:prstGeom prst="rect">
            <a:avLst/>
          </a:prstGeom>
        </p:spPr>
        <p:txBody>
          <a:bodyPr vert="horz" lIns="121888" tIns="60944" rIns="121888" bIns="60944" rtlCol="0">
            <a:normAutofit/>
          </a:bodyPr>
          <a:lstStyle>
            <a:lvl1pPr marL="128588" indent="-128588"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1pPr>
            <a:lvl2pPr marL="557213" indent="-214313"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2pPr>
            <a:lvl3pPr marL="8572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3199" dirty="0"/>
              <a:t>Your feedback, helps us make these events available to your community, please fill it out sometime today. </a:t>
            </a:r>
            <a:endParaRPr lang="en-US" sz="2000" dirty="0"/>
          </a:p>
          <a:p>
            <a:endParaRPr lang="en-US" sz="2000" dirty="0"/>
          </a:p>
          <a:p>
            <a:endParaRPr lang="en-US" sz="2000" dirty="0"/>
          </a:p>
        </p:txBody>
      </p:sp>
      <p:pic>
        <p:nvPicPr>
          <p:cNvPr id="7" name="Picture 6"/>
          <p:cNvPicPr>
            <a:picLocks noChangeAspect="1"/>
          </p:cNvPicPr>
          <p:nvPr/>
        </p:nvPicPr>
        <p:blipFill>
          <a:blip r:embed="rId2"/>
          <a:stretch>
            <a:fillRect/>
          </a:stretch>
        </p:blipFill>
        <p:spPr>
          <a:xfrm>
            <a:off x="2700097" y="3998692"/>
            <a:ext cx="2136693" cy="2103820"/>
          </a:xfrm>
          <a:prstGeom prst="rect">
            <a:avLst/>
          </a:prstGeom>
        </p:spPr>
      </p:pic>
      <p:pic>
        <p:nvPicPr>
          <p:cNvPr id="8" name="Picture Placeholder 5"/>
          <p:cNvPicPr>
            <a:picLocks noGrp="1" noChangeAspect="1"/>
          </p:cNvPicPr>
          <p:nvPr>
            <p:ph type="pic" sz="quarter" idx="12"/>
          </p:nvPr>
        </p:nvPicPr>
        <p:blipFill>
          <a:blip r:embed="rId3"/>
          <a:srcRect l="8891" r="8891"/>
          <a:stretch>
            <a:fillRect/>
          </a:stretch>
        </p:blipFill>
        <p:spPr>
          <a:prstGeom prst="rect">
            <a:avLst/>
          </a:prstGeom>
          <a:solidFill>
            <a:srgbClr val="282828"/>
          </a:solidFill>
          <a:effectLst>
            <a:innerShdw blurRad="101600" dist="25400" dir="13500000">
              <a:srgbClr val="000000">
                <a:alpha val="76000"/>
              </a:srgbClr>
            </a:innerShdw>
          </a:effectLst>
        </p:spPr>
      </p:pic>
      <p:sp>
        <p:nvSpPr>
          <p:cNvPr id="2" name="Rectangle 1"/>
          <p:cNvSpPr/>
          <p:nvPr/>
        </p:nvSpPr>
        <p:spPr>
          <a:xfrm>
            <a:off x="2461402" y="6137761"/>
            <a:ext cx="7928132" cy="584775"/>
          </a:xfrm>
          <a:prstGeom prst="rect">
            <a:avLst/>
          </a:prstGeom>
        </p:spPr>
        <p:txBody>
          <a:bodyPr wrap="none">
            <a:spAutoFit/>
          </a:bodyPr>
          <a:lstStyle/>
          <a:p>
            <a:r>
              <a:rPr lang="en-US" sz="3200" dirty="0">
                <a:hlinkClick r:id="rId4"/>
              </a:rPr>
              <a:t>www.surveymonkey.com/s/azureunleashed</a:t>
            </a:r>
            <a:endParaRPr lang="en-US" sz="3200" dirty="0"/>
          </a:p>
        </p:txBody>
      </p:sp>
    </p:spTree>
    <p:extLst>
      <p:ext uri="{BB962C8B-B14F-4D97-AF65-F5344CB8AC3E}">
        <p14:creationId xmlns:p14="http://schemas.microsoft.com/office/powerpoint/2010/main" val="1644098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solidFill>
                  <a:schemeClr val="accent5"/>
                </a:soli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solidFill>
                  <a:schemeClr val="accent5"/>
                </a:solidFill>
              </a:rPr>
              <a:t>SaaS</a:t>
            </a:r>
          </a:p>
        </p:txBody>
      </p:sp>
      <p:sp>
        <p:nvSpPr>
          <p:cNvPr id="61" name="Rectangle 60"/>
          <p:cNvSpPr/>
          <p:nvPr/>
        </p:nvSpPr>
        <p:spPr bwMode="auto">
          <a:xfrm>
            <a:off x="8070725"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sp>
        <p:nvSpPr>
          <p:cNvPr id="62" name="Rectangle 61"/>
          <p:cNvSpPr/>
          <p:nvPr/>
        </p:nvSpPr>
        <p:spPr bwMode="auto">
          <a:xfrm>
            <a:off x="9664863"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solidFill>
                  <a:schemeClr val="accent5"/>
                </a:solidFill>
              </a:rPr>
              <a:t>Physical</a:t>
            </a:r>
          </a:p>
        </p:txBody>
      </p:sp>
      <p:sp>
        <p:nvSpPr>
          <p:cNvPr id="65" name="Rectangle 64"/>
          <p:cNvSpPr/>
          <p:nvPr/>
        </p:nvSpPr>
        <p:spPr bwMode="auto">
          <a:xfrm>
            <a:off x="3288316"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solidFill>
            <a:schemeClr val="accent1">
              <a:lumMod val="60000"/>
              <a:lumOff val="40000"/>
            </a:schemeClr>
          </a:solidFill>
        </p:spPr>
      </p:pic>
      <p:sp>
        <p:nvSpPr>
          <p:cNvPr id="68" name="Isosceles Triangle 67"/>
          <p:cNvSpPr/>
          <p:nvPr/>
        </p:nvSpPr>
        <p:spPr bwMode="auto">
          <a:xfrm rot="10800000">
            <a:off x="8435420" y="3231742"/>
            <a:ext cx="582163" cy="729051"/>
          </a:xfrm>
          <a:prstGeom prst="triangle">
            <a:avLst>
              <a:gd name="adj" fmla="val 0"/>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solidFill>
                <a:schemeClr val="accent5"/>
              </a:soli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solidFill>
            <a:schemeClr val="accent1">
              <a:lumMod val="60000"/>
              <a:lumOff val="40000"/>
            </a:schemeClr>
          </a:solid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48888"/>
            <a:ext cx="857527" cy="857081"/>
          </a:xfrm>
          <a:prstGeom prst="rect">
            <a:avLst/>
          </a:prstGeom>
          <a:solidFill>
            <a:schemeClr val="accent1">
              <a:lumMod val="60000"/>
              <a:lumOff val="40000"/>
            </a:schemeClr>
          </a:solidFill>
        </p:spPr>
      </p:pic>
      <p:grpSp>
        <p:nvGrpSpPr>
          <p:cNvPr id="71" name="Group 70"/>
          <p:cNvGrpSpPr/>
          <p:nvPr/>
        </p:nvGrpSpPr>
        <p:grpSpPr>
          <a:xfrm>
            <a:off x="9870470" y="2629953"/>
            <a:ext cx="1159181" cy="1720913"/>
            <a:chOff x="10948236" y="3048621"/>
            <a:chExt cx="2113909" cy="3139117"/>
          </a:xfrm>
          <a:solidFill>
            <a:schemeClr val="accent1">
              <a:lumMod val="60000"/>
              <a:lumOff val="40000"/>
            </a:schemeClr>
          </a:solidFill>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grpFill/>
          </p:spPr>
        </p:pic>
        <p:sp>
          <p:nvSpPr>
            <p:cNvPr id="73" name="Isosceles Triangle 72"/>
            <p:cNvSpPr/>
            <p:nvPr/>
          </p:nvSpPr>
          <p:spPr bwMode="auto">
            <a:xfrm rot="10800000">
              <a:off x="11199316" y="4146344"/>
              <a:ext cx="1061647" cy="1329862"/>
            </a:xfrm>
            <a:prstGeom prst="triangle">
              <a:avLst>
                <a:gd name="adj" fmla="val 0"/>
              </a:avLst>
            </a:prstGeom>
            <a:grp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solidFill>
                  <a:schemeClr val="accent5"/>
                </a:soli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grpFill/>
            <a:ln>
              <a:noFill/>
            </a:ln>
            <a:effectLst/>
          </p:spPr>
        </p:pic>
      </p:grpSp>
      <p:sp>
        <p:nvSpPr>
          <p:cNvPr id="76" name="Rectangle 75"/>
          <p:cNvSpPr/>
          <p:nvPr/>
        </p:nvSpPr>
        <p:spPr bwMode="auto">
          <a:xfrm>
            <a:off x="4883971" y="4497659"/>
            <a:ext cx="1549840" cy="51878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b="1" kern="0" dirty="0">
                <a:solidFill>
                  <a:schemeClr val="accent5"/>
                </a:solidFill>
                <a:latin typeface="+mj-lt"/>
              </a:rPr>
              <a:t>Virtual</a:t>
            </a:r>
          </a:p>
        </p:txBody>
      </p:sp>
      <p:sp>
        <p:nvSpPr>
          <p:cNvPr id="77" name="Rectangle 76"/>
          <p:cNvSpPr/>
          <p:nvPr/>
        </p:nvSpPr>
        <p:spPr bwMode="auto">
          <a:xfrm>
            <a:off x="4882450" y="2541818"/>
            <a:ext cx="1549840" cy="1908028"/>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4938553" y="2861306"/>
            <a:ext cx="1399740" cy="1282203"/>
          </a:xfrm>
          <a:prstGeom prst="rect">
            <a:avLst/>
          </a:prstGeom>
          <a:solidFill>
            <a:schemeClr val="accent1">
              <a:lumMod val="60000"/>
              <a:lumOff val="40000"/>
            </a:schemeClr>
          </a:solidFill>
          <a:ln w="9525">
            <a:noFill/>
            <a:miter lim="800000"/>
            <a:headEnd/>
            <a:tailEnd/>
          </a:ln>
          <a:effectLst/>
        </p:spPr>
      </p:pic>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idx="4294967295"/>
          </p:nvPr>
        </p:nvSpPr>
        <p:spPr>
          <a:xfrm>
            <a:off x="0" y="338201"/>
            <a:ext cx="10969625" cy="1916483"/>
          </a:xfrm>
        </p:spPr>
        <p:txBody>
          <a:bodyPr>
            <a:noAutofit/>
          </a:bodyPr>
          <a:lstStyle/>
          <a:p>
            <a:r>
              <a:rPr lang="en-US" sz="3600" dirty="0">
                <a:solidFill>
                  <a:schemeClr val="accent5"/>
                </a:solidFill>
              </a:rPr>
              <a:t>A Continuous Offering </a:t>
            </a:r>
            <a:br>
              <a:rPr lang="en-US" sz="3600" dirty="0">
                <a:solidFill>
                  <a:schemeClr val="accent5"/>
                </a:solidFill>
              </a:rPr>
            </a:br>
            <a:r>
              <a:rPr lang="en-US" sz="3600" dirty="0">
                <a:solidFill>
                  <a:schemeClr val="accent5"/>
                </a:solidFill>
              </a:rPr>
              <a:t>		From Private to </a:t>
            </a:r>
            <a:br>
              <a:rPr lang="en-US" sz="3600" dirty="0">
                <a:solidFill>
                  <a:schemeClr val="accent5"/>
                </a:solidFill>
              </a:rPr>
            </a:br>
            <a:r>
              <a:rPr lang="en-US" sz="3600" dirty="0">
                <a:solidFill>
                  <a:schemeClr val="accent5"/>
                </a:solidFill>
              </a:rPr>
              <a:t>			Public </a:t>
            </a:r>
            <a:r>
              <a:rPr lang="en-US" sz="3600" dirty="0" smtClean="0">
                <a:solidFill>
                  <a:schemeClr val="accent5"/>
                </a:solidFill>
              </a:rPr>
              <a:t>Cloud</a:t>
            </a:r>
            <a:endParaRPr lang="en-US" sz="3600" dirty="0">
              <a:solidFill>
                <a:schemeClr val="accent5"/>
              </a:solidFill>
            </a:endParaRPr>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pPr marL="0" indent="0">
              <a:buNone/>
            </a:pPr>
            <a:r>
              <a:rPr lang="en-US" b="1" dirty="0"/>
              <a:t>Introduction to Windows Azure Virtual </a:t>
            </a:r>
            <a:r>
              <a:rPr lang="en-US" b="1" dirty="0" smtClean="0"/>
              <a:t>Machines</a:t>
            </a:r>
            <a:br>
              <a:rPr lang="en-US" b="1" dirty="0" smtClean="0"/>
            </a:br>
            <a:r>
              <a:rPr lang="en-US" b="1" dirty="0" smtClean="0"/>
              <a:t>(Windows or Linux)</a:t>
            </a:r>
            <a:br>
              <a:rPr lang="en-US" b="1" dirty="0" smtClean="0"/>
            </a:br>
            <a:endParaRPr lang="en-US" b="1" dirty="0"/>
          </a:p>
          <a:p>
            <a:r>
              <a:rPr lang="en-US" dirty="0"/>
              <a:t>Creating Virtual Machines for IIS</a:t>
            </a:r>
          </a:p>
          <a:p>
            <a:r>
              <a:rPr lang="en-US" dirty="0"/>
              <a:t>Creating a SQL Server Virtual Machine</a:t>
            </a:r>
          </a:p>
          <a:p>
            <a:r>
              <a:rPr lang="en-US" dirty="0"/>
              <a:t>Deploying a Simple MVC4 </a:t>
            </a:r>
            <a:r>
              <a:rPr lang="en-US" dirty="0" smtClean="0"/>
              <a:t>Application</a:t>
            </a:r>
          </a:p>
          <a:p>
            <a:pPr marL="0" indent="0">
              <a:buNone/>
            </a:pPr>
            <a:r>
              <a:rPr lang="en-US" dirty="0" smtClean="0"/>
              <a:t>Or</a:t>
            </a:r>
          </a:p>
          <a:p>
            <a:r>
              <a:rPr lang="en-US" dirty="0"/>
              <a:t>Creating a Linux Virtual Machine in Windows Azure</a:t>
            </a:r>
          </a:p>
          <a:p>
            <a:r>
              <a:rPr lang="en-US" dirty="0"/>
              <a:t>Installing and Configuring the Virtual Machine</a:t>
            </a:r>
          </a:p>
          <a:p>
            <a:r>
              <a:rPr lang="en-US" dirty="0"/>
              <a:t>Installing and Configuring Drupal</a:t>
            </a: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smtClean="0"/>
              <a:t>HANDS ON LAB</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792"/>
          <a:stretch/>
        </p:blipFill>
        <p:spPr>
          <a:xfrm>
            <a:off x="6976603" y="2257473"/>
            <a:ext cx="4581414" cy="2576655"/>
          </a:xfrm>
          <a:prstGeom prst="rect">
            <a:avLst/>
          </a:prstGeom>
        </p:spPr>
      </p:pic>
    </p:spTree>
    <p:extLst>
      <p:ext uri="{BB962C8B-B14F-4D97-AF65-F5344CB8AC3E}">
        <p14:creationId xmlns:p14="http://schemas.microsoft.com/office/powerpoint/2010/main" val="165036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96565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Virtual Machines</a:t>
            </a:r>
            <a:endParaRPr lang="en-US" dirty="0"/>
          </a:p>
        </p:txBody>
      </p:sp>
      <p:sp>
        <p:nvSpPr>
          <p:cNvPr id="27" name="Rectangle 26"/>
          <p:cNvSpPr/>
          <p:nvPr/>
        </p:nvSpPr>
        <p:spPr bwMode="auto">
          <a:xfrm>
            <a:off x="1742957" y="173416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447544" y="173416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742957" y="249292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447544" y="249292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742957" y="3251676"/>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2447544" y="3251676"/>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742957" y="401043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447544" y="401043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742957" y="4769185"/>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447544" y="4769185"/>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742957" y="552793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447544" y="552793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933236" y="3382948"/>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857007" y="4896885"/>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892858" y="2591637"/>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863931" y="5690639"/>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903597" y="1854217"/>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825134" y="4139234"/>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First Provisioning</a:t>
            </a:r>
            <a:endParaRPr lang="en-US" dirty="0"/>
          </a:p>
        </p:txBody>
      </p:sp>
      <p:grpSp>
        <p:nvGrpSpPr>
          <p:cNvPr id="44" name="Group 43"/>
          <p:cNvGrpSpPr/>
          <p:nvPr/>
        </p:nvGrpSpPr>
        <p:grpSpPr>
          <a:xfrm>
            <a:off x="1384691" y="1676731"/>
            <a:ext cx="3268037" cy="4713448"/>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2000"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20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Scripting </a:t>
                </a:r>
              </a:p>
              <a:p>
                <a:pPr algn="ctr"/>
                <a:r>
                  <a:rPr lang="en-US" sz="20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2000"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REST API</a:t>
                </a:r>
              </a:p>
            </p:txBody>
          </p:sp>
        </p:grpSp>
      </p:grpSp>
      <p:grpSp>
        <p:nvGrpSpPr>
          <p:cNvPr id="13" name="Group 12"/>
          <p:cNvGrpSpPr/>
          <p:nvPr/>
        </p:nvGrpSpPr>
        <p:grpSpPr>
          <a:xfrm>
            <a:off x="8478806" y="1676731"/>
            <a:ext cx="3263082" cy="4713448"/>
            <a:chOff x="8779430" y="1563997"/>
            <a:chExt cx="3263082" cy="4713448"/>
          </a:xfrm>
        </p:grpSpPr>
        <p:grpSp>
          <p:nvGrpSpPr>
            <p:cNvPr id="53" name="Group 52"/>
            <p:cNvGrpSpPr/>
            <p:nvPr/>
          </p:nvGrpSpPr>
          <p:grpSpPr>
            <a:xfrm>
              <a:off x="8779430" y="1563997"/>
              <a:ext cx="3263082" cy="4713448"/>
              <a:chOff x="6079210" y="828676"/>
              <a:chExt cx="2683791" cy="3876674"/>
            </a:xfrm>
          </p:grpSpPr>
          <p:sp>
            <p:nvSpPr>
              <p:cNvPr id="5" name="Rectangle 4"/>
              <p:cNvSpPr/>
              <p:nvPr/>
            </p:nvSpPr>
            <p:spPr bwMode="auto">
              <a:xfrm>
                <a:off x="6079210" y="828676"/>
                <a:ext cx="2683791"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2000"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000" dirty="0">
                    <a:solidFill>
                      <a:schemeClr val="accent5">
                        <a:alpha val="99000"/>
                      </a:schemeClr>
                    </a:solidFill>
                    <a:latin typeface="+mn-lt"/>
                  </a:rPr>
                  <a:t>Cloud</a:t>
                </a:r>
              </a:p>
            </p:txBody>
          </p:sp>
        </p:grpSp>
        <p:grpSp>
          <p:nvGrpSpPr>
            <p:cNvPr id="52" name="Group 51"/>
            <p:cNvGrpSpPr/>
            <p:nvPr/>
          </p:nvGrpSpPr>
          <p:grpSpPr>
            <a:xfrm>
              <a:off x="8903869" y="3278052"/>
              <a:ext cx="3076844" cy="171170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pic>
          <p:nvPicPr>
            <p:cNvPr id="10" name="Picture 9"/>
            <p:cNvPicPr>
              <a:picLocks noChangeAspect="1"/>
            </p:cNvPicPr>
            <p:nvPr/>
          </p:nvPicPr>
          <p:blipFill>
            <a:blip r:embed="rId4">
              <a:lum bright="-40000" contrast="-40000"/>
            </a:blip>
            <a:stretch>
              <a:fillRect/>
            </a:stretch>
          </p:blipFill>
          <p:spPr>
            <a:xfrm>
              <a:off x="9566774" y="4284506"/>
              <a:ext cx="603986" cy="735287"/>
            </a:xfrm>
            <a:prstGeom prst="rect">
              <a:avLst/>
            </a:prstGeom>
          </p:spPr>
        </p:pic>
        <p:pic>
          <p:nvPicPr>
            <p:cNvPr id="11" name="Picture 10"/>
            <p:cNvPicPr>
              <a:picLocks noChangeAspect="1"/>
            </p:cNvPicPr>
            <p:nvPr/>
          </p:nvPicPr>
          <p:blipFill>
            <a:blip r:embed="rId5">
              <a:lum bright="-40000" contrast="-40000"/>
            </a:blip>
            <a:stretch>
              <a:fillRect/>
            </a:stretch>
          </p:blipFill>
          <p:spPr>
            <a:xfrm>
              <a:off x="10810864" y="4406268"/>
              <a:ext cx="669676" cy="611945"/>
            </a:xfrm>
            <a:prstGeom prst="rect">
              <a:avLst/>
            </a:prstGeom>
          </p:spPr>
        </p:pic>
      </p:grpSp>
      <p:grpSp>
        <p:nvGrpSpPr>
          <p:cNvPr id="12" name="Group 11"/>
          <p:cNvGrpSpPr/>
          <p:nvPr/>
        </p:nvGrpSpPr>
        <p:grpSpPr>
          <a:xfrm>
            <a:off x="4924941" y="1676732"/>
            <a:ext cx="3276699" cy="4713447"/>
            <a:chOff x="4984808" y="1563998"/>
            <a:chExt cx="3276699" cy="4713447"/>
          </a:xfrm>
        </p:grpSpPr>
        <p:sp>
          <p:nvSpPr>
            <p:cNvPr id="4" name="Rectangle 3"/>
            <p:cNvSpPr/>
            <p:nvPr/>
          </p:nvSpPr>
          <p:spPr bwMode="auto">
            <a:xfrm>
              <a:off x="4985180" y="1563998"/>
              <a:ext cx="3262711" cy="914894"/>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984808" y="2478892"/>
              <a:ext cx="3263083" cy="3798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0" name="TextBox 29"/>
            <p:cNvSpPr txBox="1"/>
            <p:nvPr/>
          </p:nvSpPr>
          <p:spPr>
            <a:xfrm>
              <a:off x="5845108" y="2775489"/>
              <a:ext cx="229423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2650" y="3285492"/>
              <a:ext cx="665082" cy="66508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873789" y="3445596"/>
              <a:ext cx="229423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780309" y="4316119"/>
              <a:ext cx="2481198"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5354306" y="4284506"/>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5354306" y="4626166"/>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5354306" y="4967825"/>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5354306" y="5309484"/>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5354306" y="5651144"/>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5102651" y="2594969"/>
              <a:ext cx="716846" cy="613659"/>
            </a:xfrm>
            <a:prstGeom prst="rect">
              <a:avLst/>
            </a:prstGeom>
          </p:spPr>
        </p:pic>
      </p:grpSp>
    </p:spTree>
    <p:extLst>
      <p:ext uri="{BB962C8B-B14F-4D97-AF65-F5344CB8AC3E}">
        <p14:creationId xmlns:p14="http://schemas.microsoft.com/office/powerpoint/2010/main" val="234626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4" name="Rectangle 3"/>
          <p:cNvSpPr/>
          <p:nvPr/>
        </p:nvSpPr>
        <p:spPr>
          <a:xfrm>
            <a:off x="1158769"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grpSp>
        <p:nvGrpSpPr>
          <p:cNvPr id="6" name="Group 5"/>
          <p:cNvGrpSpPr/>
          <p:nvPr/>
        </p:nvGrpSpPr>
        <p:grpSpPr>
          <a:xfrm>
            <a:off x="1302707" y="2625893"/>
            <a:ext cx="10484748" cy="2337178"/>
            <a:chOff x="345332" y="2012095"/>
            <a:chExt cx="11442123" cy="2550589"/>
          </a:xfrm>
        </p:grpSpPr>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SQL Server 2008</a:t>
              </a:r>
            </a:p>
            <a:p>
              <a:pPr algn="ctr" defTabSz="913993" fontAlgn="base">
                <a:spcBef>
                  <a:spcPct val="0"/>
                </a:spcBef>
                <a:spcAft>
                  <a:spcPct val="0"/>
                </a:spcAft>
              </a:pPr>
              <a:r>
                <a:rPr lang="en-US" sz="14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4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4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SharePoint </a:t>
              </a:r>
              <a:r>
                <a:rPr lang="en-US" sz="1400" dirty="0" smtClean="0">
                  <a:ln>
                    <a:solidFill>
                      <a:srgbClr val="FFFFFF">
                        <a:alpha val="0"/>
                      </a:srgbClr>
                    </a:solidFill>
                  </a:ln>
                  <a:solidFill>
                    <a:srgbClr val="FFFFFF"/>
                  </a:solidFill>
                </a:rPr>
                <a:t>2010 &amp; 2013</a:t>
              </a:r>
              <a:endParaRPr lang="en-US" sz="14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BizTalk </a:t>
              </a:r>
              <a:r>
                <a:rPr lang="en-US" sz="1400" dirty="0" smtClean="0">
                  <a:ln>
                    <a:solidFill>
                      <a:srgbClr val="FFFFFF">
                        <a:alpha val="0"/>
                      </a:srgbClr>
                    </a:solidFill>
                  </a:ln>
                  <a:solidFill>
                    <a:srgbClr val="FFFFFF"/>
                  </a:solidFill>
                </a:rPr>
                <a:t>2010 &amp; 2013</a:t>
              </a:r>
              <a:endParaRPr lang="en-US" sz="1400" dirty="0">
                <a:ln>
                  <a:solidFill>
                    <a:srgbClr val="FFFFFF">
                      <a:alpha val="0"/>
                    </a:srgbClr>
                  </a:solidFill>
                </a:ln>
                <a:solidFill>
                  <a:srgbClr val="FFFFFF"/>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2095"/>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761" y="2056472"/>
              <a:ext cx="2107408" cy="1322788"/>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3332" y="2179710"/>
              <a:ext cx="2317238" cy="1076311"/>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9253" y="2434601"/>
              <a:ext cx="1897912" cy="566530"/>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smtClean="0">
                  <a:ln>
                    <a:solidFill>
                      <a:srgbClr val="FFFFFF">
                        <a:alpha val="0"/>
                      </a:srgbClr>
                    </a:solidFill>
                  </a:ln>
                  <a:solidFill>
                    <a:srgbClr val="FFFFFF"/>
                  </a:solidFill>
                </a:rPr>
                <a:t>System Center 2012</a:t>
              </a:r>
              <a:endParaRPr lang="en-US" sz="14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1250" y="2153582"/>
              <a:ext cx="2206412" cy="1128568"/>
            </a:xfrm>
            <a:prstGeom prst="rect">
              <a:avLst/>
            </a:prstGeom>
          </p:spPr>
        </p:pic>
      </p:grpSp>
    </p:spTree>
    <p:extLst>
      <p:ext uri="{BB962C8B-B14F-4D97-AF65-F5344CB8AC3E}">
        <p14:creationId xmlns:p14="http://schemas.microsoft.com/office/powerpoint/2010/main" val="2611399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088019" y="1594759"/>
            <a:ext cx="10831637" cy="3845261"/>
          </a:xfrm>
        </p:spPr>
        <p:txBody>
          <a:bodyPr>
            <a:normAutofit lnSpcReduction="10000"/>
          </a:bodyPr>
          <a:lstStyle/>
          <a:p>
            <a:pPr marL="0" indent="0">
              <a:buNone/>
            </a:pPr>
            <a:r>
              <a:rPr lang="en-US" sz="4000" dirty="0" smtClean="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err="1" smtClean="0">
                <a:latin typeface="Segoe UI Light" pitchFamily="34" charset="0"/>
              </a:rPr>
              <a:t>CentOS</a:t>
            </a:r>
            <a:r>
              <a:rPr lang="en-US" sz="2000" dirty="0" smtClean="0">
                <a:latin typeface="Segoe UI Light" pitchFamily="34" charset="0"/>
              </a:rPr>
              <a:t> 6.2 by </a:t>
            </a:r>
            <a:r>
              <a:rPr lang="en-US" sz="2000" dirty="0" err="1" smtClean="0">
                <a:latin typeface="Segoe UI Light" pitchFamily="34" charset="0"/>
              </a:rPr>
              <a:t>OpenLogic</a:t>
            </a:r>
            <a:r>
              <a:rPr lang="en-US" sz="2000" dirty="0" smtClean="0">
                <a:latin typeface="Segoe UI Light" pitchFamily="34" charset="0"/>
              </a:rPr>
              <a:t>*  </a:t>
            </a:r>
          </a:p>
          <a:p>
            <a:pPr marL="460260" lvl="1" indent="0">
              <a:buNone/>
            </a:pPr>
            <a:r>
              <a:rPr lang="en-US" sz="2000" dirty="0" smtClean="0">
                <a:latin typeface="Segoe UI Light" pitchFamily="34" charset="0"/>
              </a:rPr>
              <a:t>Ubuntu 12.04</a:t>
            </a:r>
          </a:p>
          <a:p>
            <a:pPr marL="0" indent="0">
              <a:buNone/>
            </a:pPr>
            <a:r>
              <a:rPr lang="en-US" sz="4000" dirty="0" smtClean="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normAutofit/>
          </a:bodyPr>
          <a:lstStyle/>
          <a:p>
            <a:r>
              <a:rPr lang="en-US" dirty="0" smtClean="0"/>
              <a:t>Linux on Windows Azure</a:t>
            </a:r>
            <a:endParaRPr lang="en-US" dirty="0"/>
          </a:p>
        </p:txBody>
      </p:sp>
      <p:sp>
        <p:nvSpPr>
          <p:cNvPr id="7" name="TextBox 6"/>
          <p:cNvSpPr txBox="1"/>
          <p:nvPr/>
        </p:nvSpPr>
        <p:spPr>
          <a:xfrm>
            <a:off x="1203470" y="6151512"/>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3"/>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3"/>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grpSp>
        <p:nvGrpSpPr>
          <p:cNvPr id="5" name="Group 4"/>
          <p:cNvGrpSpPr/>
          <p:nvPr/>
        </p:nvGrpSpPr>
        <p:grpSpPr>
          <a:xfrm>
            <a:off x="6867953" y="1868567"/>
            <a:ext cx="4998561" cy="4194732"/>
            <a:chOff x="5717370" y="1324404"/>
            <a:chExt cx="5820297" cy="4884323"/>
          </a:xfrm>
        </p:grpSpPr>
        <p:pic>
          <p:nvPicPr>
            <p:cNvPr id="1034" name="Picture 10" descr="http://t1.gstatic.com/images?q=tbn:ANd9GcSKCjha-gRtSSL5ZPRaclGXFgJhRdGQK-dl6jOZJCr_LuzIJQoPg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grpSp>
    </p:spTree>
    <p:extLst>
      <p:ext uri="{BB962C8B-B14F-4D97-AF65-F5344CB8AC3E}">
        <p14:creationId xmlns:p14="http://schemas.microsoft.com/office/powerpoint/2010/main" val="397468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Images Available</a:t>
            </a:r>
            <a:endParaRPr lang="en-US" dirty="0"/>
          </a:p>
        </p:txBody>
      </p:sp>
      <p:sp>
        <p:nvSpPr>
          <p:cNvPr id="4" name="Text Placeholder 2"/>
          <p:cNvSpPr txBox="1">
            <a:spLocks/>
          </p:cNvSpPr>
          <p:nvPr/>
        </p:nvSpPr>
        <p:spPr>
          <a:xfrm>
            <a:off x="3634451" y="4389429"/>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smtClean="0">
                <a:solidFill>
                  <a:schemeClr val="tx2"/>
                </a:solidFill>
                <a:cs typeface="Segoe UI Light" pitchFamily="34" charset="0"/>
              </a:rPr>
              <a:t>Open Source</a:t>
            </a:r>
          </a:p>
          <a:p>
            <a:r>
              <a:rPr lang="en-US" sz="2400" dirty="0" err="1" smtClean="0">
                <a:solidFill>
                  <a:schemeClr val="tx1"/>
                </a:solidFill>
                <a:latin typeface="+mj-lt"/>
              </a:rPr>
              <a:t>OpenSUSE</a:t>
            </a:r>
            <a:r>
              <a:rPr lang="en-US" sz="2400" dirty="0" smtClean="0">
                <a:solidFill>
                  <a:schemeClr val="tx1"/>
                </a:solidFill>
                <a:latin typeface="+mj-lt"/>
              </a:rPr>
              <a:t> 12.2</a:t>
            </a:r>
          </a:p>
          <a:p>
            <a:r>
              <a:rPr lang="en-US" sz="2400" dirty="0" err="1" smtClean="0">
                <a:solidFill>
                  <a:schemeClr val="tx1"/>
                </a:solidFill>
                <a:latin typeface="+mj-lt"/>
              </a:rPr>
              <a:t>CentOS</a:t>
            </a:r>
            <a:r>
              <a:rPr lang="en-US" sz="2400" dirty="0" smtClean="0">
                <a:solidFill>
                  <a:schemeClr val="tx1"/>
                </a:solidFill>
                <a:latin typeface="+mj-lt"/>
              </a:rPr>
              <a:t> 6.3</a:t>
            </a:r>
          </a:p>
          <a:p>
            <a:r>
              <a:rPr lang="en-US" sz="2400" dirty="0" smtClean="0">
                <a:solidFill>
                  <a:schemeClr val="tx1"/>
                </a:solidFill>
                <a:latin typeface="+mj-lt"/>
              </a:rPr>
              <a:t>Ubuntu 12.04/12.10</a:t>
            </a:r>
          </a:p>
          <a:p>
            <a:r>
              <a:rPr lang="en-US" sz="2400" dirty="0" smtClean="0">
                <a:solidFill>
                  <a:schemeClr val="tx1"/>
                </a:solidFill>
                <a:latin typeface="+mj-lt"/>
              </a:rPr>
              <a:t>SUSE Linux Enterprise Server 11 SP2</a:t>
            </a:r>
            <a:endParaRPr lang="en-US" sz="2400" dirty="0">
              <a:solidFill>
                <a:schemeClr val="tx1"/>
              </a:solidFill>
              <a:latin typeface="+mj-lt"/>
            </a:endParaRPr>
          </a:p>
        </p:txBody>
      </p:sp>
      <p:pic>
        <p:nvPicPr>
          <p:cNvPr id="8" name="Picture 4" descr="https://windows.azure-test.net/Content/VirtualMachines/Images/Linux_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14" y="4546809"/>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60" y="1998912"/>
            <a:ext cx="2110004" cy="20682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931" y="2290287"/>
            <a:ext cx="2823151" cy="131129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7364" y="2311182"/>
            <a:ext cx="2082567" cy="1307196"/>
          </a:xfrm>
          <a:prstGeom prst="rect">
            <a:avLst/>
          </a:prstGeom>
        </p:spPr>
      </p:pic>
      <p:sp>
        <p:nvSpPr>
          <p:cNvPr id="9" name="Text Placeholder 2"/>
          <p:cNvSpPr txBox="1">
            <a:spLocks/>
          </p:cNvSpPr>
          <p:nvPr/>
        </p:nvSpPr>
        <p:spPr>
          <a:xfrm>
            <a:off x="3634451" y="1797871"/>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smtClean="0">
                <a:solidFill>
                  <a:schemeClr val="tx2"/>
                </a:solidFill>
                <a:cs typeface="Segoe UI Light" pitchFamily="34" charset="0"/>
              </a:rPr>
              <a:t>Microsoft</a:t>
            </a:r>
          </a:p>
          <a:p>
            <a:r>
              <a:rPr lang="en-US" sz="2400" dirty="0" smtClean="0">
                <a:solidFill>
                  <a:schemeClr val="tx1"/>
                </a:solidFill>
                <a:latin typeface="+mj-lt"/>
              </a:rPr>
              <a:t>Windows Server 2008 / 2012</a:t>
            </a:r>
          </a:p>
          <a:p>
            <a:r>
              <a:rPr lang="en-US" sz="2400" dirty="0" smtClean="0">
                <a:solidFill>
                  <a:schemeClr val="tx1"/>
                </a:solidFill>
                <a:latin typeface="+mj-lt"/>
              </a:rPr>
              <a:t>SQL Server </a:t>
            </a:r>
            <a:r>
              <a:rPr lang="en-US" sz="2400" dirty="0" err="1" smtClean="0">
                <a:solidFill>
                  <a:schemeClr val="tx1"/>
                </a:solidFill>
                <a:latin typeface="+mj-lt"/>
              </a:rPr>
              <a:t>Eval</a:t>
            </a:r>
            <a:endParaRPr lang="en-US" sz="2400" dirty="0" smtClean="0">
              <a:solidFill>
                <a:schemeClr val="tx1"/>
              </a:solidFill>
              <a:latin typeface="+mj-lt"/>
            </a:endParaRPr>
          </a:p>
          <a:p>
            <a:r>
              <a:rPr lang="en-US" sz="2400" dirty="0" smtClean="0">
                <a:solidFill>
                  <a:schemeClr val="tx1"/>
                </a:solidFill>
                <a:latin typeface="+mj-lt"/>
              </a:rPr>
              <a:t>BizTalk Server</a:t>
            </a:r>
          </a:p>
          <a:p>
            <a:r>
              <a:rPr lang="en-US" sz="2400" dirty="0" smtClean="0">
                <a:solidFill>
                  <a:schemeClr val="tx1"/>
                </a:solidFill>
                <a:latin typeface="+mj-lt"/>
              </a:rPr>
              <a:t>Visual Studio 2013 </a:t>
            </a:r>
            <a:endParaRPr lang="en-US" sz="2400" dirty="0">
              <a:solidFill>
                <a:schemeClr val="tx1"/>
              </a:solidFill>
              <a:latin typeface="+mj-lt"/>
            </a:endParaRPr>
          </a:p>
        </p:txBody>
      </p:sp>
    </p:spTree>
    <p:extLst>
      <p:ext uri="{BB962C8B-B14F-4D97-AF65-F5344CB8AC3E}">
        <p14:creationId xmlns:p14="http://schemas.microsoft.com/office/powerpoint/2010/main" val="3296408612"/>
      </p:ext>
    </p:extLst>
  </p:cSld>
  <p:clrMapOvr>
    <a:masterClrMapping/>
  </p:clrMapOvr>
  <mc:AlternateContent xmlns:mc="http://schemas.openxmlformats.org/markup-compatibility/2006" xmlns:p14="http://schemas.microsoft.com/office/powerpoint/2010/main">
    <mc:Choice Requires="p14">
      <p:transition p14:dur="0" advTm="52562"/>
    </mc:Choice>
    <mc:Fallback xmlns="">
      <p:transition advTm="52562"/>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1.xml><?xml version="1.0" encoding="utf-8"?>
<p:tagLst xmlns:a="http://schemas.openxmlformats.org/drawingml/2006/main" xmlns:r="http://schemas.openxmlformats.org/officeDocument/2006/relationships" xmlns:p="http://schemas.openxmlformats.org/presentationml/2006/main">
  <p:tag name="TIMING" val="|.3|0|0|.4|.5|.5|.5|.6"/>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4.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vUnleashed - No Anim">
  <a:themeElements>
    <a:clrScheme name="Custom 12">
      <a:dk1>
        <a:srgbClr val="191919"/>
      </a:dk1>
      <a:lt1>
        <a:srgbClr val="FFFFFF"/>
      </a:lt1>
      <a:dk2>
        <a:srgbClr val="333333"/>
      </a:dk2>
      <a:lt2>
        <a:srgbClr val="DFDFDF"/>
      </a:lt2>
      <a:accent1>
        <a:srgbClr val="629ED2"/>
      </a:accent1>
      <a:accent2>
        <a:srgbClr val="FF6634"/>
      </a:accent2>
      <a:accent3>
        <a:srgbClr val="605F69"/>
      </a:accent3>
      <a:accent4>
        <a:srgbClr val="3876AF"/>
      </a:accent4>
      <a:accent5>
        <a:srgbClr val="545253"/>
      </a:accent5>
      <a:accent6>
        <a:srgbClr val="FFFFFF"/>
      </a:accent6>
      <a:hlink>
        <a:srgbClr val="5A93C3"/>
      </a:hlink>
      <a:folHlink>
        <a:srgbClr val="629ED2"/>
      </a:folHlink>
    </a:clrScheme>
    <a:fontScheme name="Metro">
      <a:majorFont>
        <a:latin typeface="Segoe U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goe U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vUnleashed - No Anim" id="{CB48CA11-A578-4620-A230-0EEF96DD163F}" vid="{398D7CA5-9967-4D84-82B4-4FED0114A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8CF69C5-0497-4CBF-B135-F09D219CA3F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11053</TotalTime>
  <Words>2472</Words>
  <Application>Microsoft Office PowerPoint</Application>
  <PresentationFormat>Custom</PresentationFormat>
  <Paragraphs>544</Paragraphs>
  <Slides>41</Slides>
  <Notes>35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Arial</vt:lpstr>
      <vt:lpstr>Calibri</vt:lpstr>
      <vt:lpstr>Segoe Light</vt:lpstr>
      <vt:lpstr>Segoe UI</vt:lpstr>
      <vt:lpstr>Segoe UI Light</vt:lpstr>
      <vt:lpstr>Wingdings</vt:lpstr>
      <vt:lpstr>DevUnleashed - No Anim</vt:lpstr>
      <vt:lpstr>think-cell Slide</vt:lpstr>
      <vt:lpstr>Windows Azure Virtual Machines</vt:lpstr>
      <vt:lpstr>Agenda</vt:lpstr>
      <vt:lpstr>Windows Azure VMs</vt:lpstr>
      <vt:lpstr>A Continuous Offering    From Private to     Public Cloud</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vt:lpstr>
      <vt:lpstr>Cloud Services with Virtual Machines Multiple Virtual Machines can be hosted within the same cloud service </vt:lpstr>
      <vt:lpstr>Multiple Cloud Services Configuration</vt:lpstr>
      <vt:lpstr>Getting Started with Virtual Machines</vt:lpstr>
      <vt:lpstr>Virtual Machine Availability </vt:lpstr>
      <vt:lpstr>Service Level Agreements </vt:lpstr>
      <vt:lpstr>Fault and Update Domains</vt:lpstr>
      <vt:lpstr>PowerPoint Presentation</vt:lpstr>
      <vt:lpstr>Virtual Machine Availability Sets Update Domains are honored by host OS updates</vt:lpstr>
      <vt:lpstr>End to End Highly Available Solution Redundancy at every level</vt:lpstr>
      <vt:lpstr>Configuring Load Balancing and High Availability </vt:lpstr>
      <vt:lpstr>Images &amp; Disks</vt:lpstr>
      <vt:lpstr>Persistent Disks and Highly Durable</vt:lpstr>
      <vt:lpstr>Persistent Disks and Highly Durable</vt:lpstr>
      <vt:lpstr>Disks and Images</vt:lpstr>
      <vt:lpstr>Image Mobility</vt:lpstr>
      <vt:lpstr>Bring Your Own Server/VHD</vt:lpstr>
      <vt:lpstr>Imaging VMs in the Cloud</vt:lpstr>
      <vt:lpstr>What will work on upload…</vt:lpstr>
      <vt:lpstr>Tips on BYO Generalized Images</vt:lpstr>
      <vt:lpstr>Imaging Virtual Machines</vt:lpstr>
      <vt:lpstr>Managing VMs</vt:lpstr>
      <vt:lpstr>Manage using existing Tools</vt:lpstr>
      <vt:lpstr>Scripting Capabilities</vt:lpstr>
      <vt:lpstr>What can you do with PowerShell?</vt:lpstr>
      <vt:lpstr>Virtual Machine Management</vt:lpstr>
      <vt:lpstr>Take the DevUnleashed Windows Azure Survey</vt:lpstr>
      <vt:lpstr>HANDS ON LAB</vt:lpstr>
      <vt:lpstr>Thank You!</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Adam Grocholski</cp:lastModifiedBy>
  <cp:revision>750</cp:revision>
  <cp:lastPrinted>2012-06-13T17:37:07Z</cp:lastPrinted>
  <dcterms:created xsi:type="dcterms:W3CDTF">2006-08-16T00:00:00Z</dcterms:created>
  <dcterms:modified xsi:type="dcterms:W3CDTF">2013-10-03T14:06:28Z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